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90" r:id="rId3"/>
    <p:sldId id="288" r:id="rId4"/>
    <p:sldId id="338" r:id="rId5"/>
    <p:sldId id="352" r:id="rId6"/>
    <p:sldId id="353" r:id="rId7"/>
    <p:sldId id="347" r:id="rId8"/>
    <p:sldId id="348" r:id="rId9"/>
    <p:sldId id="342" r:id="rId10"/>
    <p:sldId id="355" r:id="rId11"/>
    <p:sldId id="356" r:id="rId12"/>
    <p:sldId id="354" r:id="rId13"/>
    <p:sldId id="345" r:id="rId14"/>
    <p:sldId id="344" r:id="rId15"/>
    <p:sldId id="339" r:id="rId16"/>
    <p:sldId id="340" r:id="rId17"/>
    <p:sldId id="343" r:id="rId18"/>
    <p:sldId id="341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3"/>
    <p:restoredTop sz="69116"/>
  </p:normalViewPr>
  <p:slideViewPr>
    <p:cSldViewPr snapToGrid="0" snapToObjects="1">
      <p:cViewPr varScale="1">
        <p:scale>
          <a:sx n="115" d="100"/>
          <a:sy n="11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Talked a lot about the stored program architecture:</a:t>
            </a:r>
          </a:p>
          <a:p>
            <a:r>
              <a:rPr lang="en-US" dirty="0"/>
              <a:t> - memory and data currently being used must be in MM</a:t>
            </a:r>
          </a:p>
          <a:p>
            <a:r>
              <a:rPr lang="en-US" dirty="0"/>
              <a:t> - Fetch/decode/execute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How that is extended by Virtual Memory</a:t>
            </a:r>
          </a:p>
          <a:p>
            <a:endParaRPr lang="en-US" dirty="0"/>
          </a:p>
          <a:p>
            <a:r>
              <a:rPr lang="en-US" dirty="0"/>
              <a:t>Today, want to focus a little more on the I/O aspects. </a:t>
            </a:r>
          </a:p>
          <a:p>
            <a:r>
              <a:rPr lang="en-US" dirty="0"/>
              <a:t>We’ve touched on it here and there and we’ll review that.</a:t>
            </a:r>
          </a:p>
          <a:p>
            <a:endParaRPr lang="en-US" dirty="0"/>
          </a:p>
          <a:p>
            <a:r>
              <a:rPr lang="en-US" dirty="0"/>
              <a:t>Then we’ll discuss some new aspects and see how the OS creates the file and directory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73059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(almost) all operating systems you can now store files in directories</a:t>
            </a:r>
          </a:p>
          <a:p>
            <a:r>
              <a:rPr lang="en-US" dirty="0"/>
              <a:t>And create new directories (sub-directories) within other directories.</a:t>
            </a:r>
          </a:p>
          <a:p>
            <a:r>
              <a:rPr lang="en-US" dirty="0"/>
              <a:t>This is called a hierarchical file system</a:t>
            </a:r>
          </a:p>
          <a:p>
            <a:r>
              <a:rPr lang="en-US" dirty="0"/>
              <a:t>To do d this we just make the data structures stored by OS a little more complicated.</a:t>
            </a:r>
          </a:p>
          <a:p>
            <a:r>
              <a:rPr lang="en-US" dirty="0"/>
              <a:t>  - Each entry in the root directory has an ”IS DIRECTORY” flag</a:t>
            </a:r>
          </a:p>
          <a:p>
            <a:r>
              <a:rPr lang="en-US" dirty="0"/>
              <a:t>  - If that flag is yes (e.g. a 1) then that file is actually another directory file</a:t>
            </a:r>
          </a:p>
          <a:p>
            <a:r>
              <a:rPr lang="en-US" dirty="0"/>
              <a:t>  - The contents of that directory file are a sub-directory of the one above</a:t>
            </a:r>
          </a:p>
          <a:p>
            <a:r>
              <a:rPr lang="en-US" dirty="0"/>
              <a:t>    - E.g. the “music” directory is listed in the ”root” directory</a:t>
            </a:r>
          </a:p>
          <a:p>
            <a:r>
              <a:rPr lang="en-US" dirty="0"/>
              <a:t>    - Therefore, “music” will appear in the the “root” directory if we were to look at the files in a graphical window.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6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similar to what we saw earlier for the keyboard character device.</a:t>
            </a:r>
          </a:p>
          <a:p>
            <a:endParaRPr lang="en-US" dirty="0"/>
          </a:p>
          <a:p>
            <a:r>
              <a:rPr lang="en-US" dirty="0"/>
              <a:t>The user program will request a file write</a:t>
            </a:r>
          </a:p>
          <a:p>
            <a:r>
              <a:rPr lang="en-US" dirty="0"/>
              <a:t>  - Maybe the user chose “Save” from a menu in the program.</a:t>
            </a:r>
          </a:p>
          <a:p>
            <a:r>
              <a:rPr lang="en-US" dirty="0"/>
              <a:t>The HLL code in the program will call the library function to request that the OS do the disk write.</a:t>
            </a:r>
          </a:p>
          <a:p>
            <a:r>
              <a:rPr lang="en-US" dirty="0"/>
              <a:t>The library function will translate that request into the appropriate system call</a:t>
            </a:r>
          </a:p>
          <a:p>
            <a:r>
              <a:rPr lang="en-US" dirty="0"/>
              <a:t>The Control Unit will, via the interrupt vector, invoke the ISR for system calls.</a:t>
            </a:r>
          </a:p>
          <a:p>
            <a:r>
              <a:rPr lang="en-US" dirty="0"/>
              <a:t>The ISR for the system call will use the system call vector to invoke the System Call Handler</a:t>
            </a:r>
          </a:p>
          <a:p>
            <a:r>
              <a:rPr lang="en-US" dirty="0"/>
              <a:t>  - For the disk write handler in this case.</a:t>
            </a:r>
          </a:p>
          <a:p>
            <a:r>
              <a:rPr lang="en-US" dirty="0"/>
              <a:t>The Disk write handler will make the write request of the operating system.</a:t>
            </a:r>
          </a:p>
          <a:p>
            <a:r>
              <a:rPr lang="en-US" dirty="0"/>
              <a:t>  - It will save the context (registers) of the running process to its PCB</a:t>
            </a:r>
          </a:p>
          <a:p>
            <a:r>
              <a:rPr lang="en-US" dirty="0"/>
              <a:t>    - Deep freeze it!</a:t>
            </a:r>
          </a:p>
          <a:p>
            <a:r>
              <a:rPr lang="en-US" dirty="0"/>
              <a:t>  - It will move the PCB of that process to the waiting state so that it waits for the write to complete.</a:t>
            </a:r>
          </a:p>
          <a:p>
            <a:r>
              <a:rPr lang="en-US" dirty="0"/>
              <a:t>  - The ISR will then process the request</a:t>
            </a:r>
          </a:p>
          <a:p>
            <a:r>
              <a:rPr lang="en-US" dirty="0"/>
              <a:t>    - It maintains a buffer block for each open file representing a block on the disk.</a:t>
            </a:r>
          </a:p>
          <a:p>
            <a:r>
              <a:rPr lang="en-US" dirty="0"/>
              <a:t>      - This buffer is in main memory owned by the OS.</a:t>
            </a:r>
          </a:p>
          <a:p>
            <a:r>
              <a:rPr lang="en-US" dirty="0"/>
              <a:t>    - While there is still data in the request to be written </a:t>
            </a:r>
          </a:p>
          <a:p>
            <a:r>
              <a:rPr lang="en-US" dirty="0"/>
              <a:t>      - then find a place on disk to put it.</a:t>
            </a:r>
          </a:p>
          <a:p>
            <a:r>
              <a:rPr lang="en-US" dirty="0"/>
              <a:t>      - Update the OS data structures to show that:</a:t>
            </a:r>
          </a:p>
          <a:p>
            <a:r>
              <a:rPr lang="en-US" dirty="0"/>
              <a:t>        - Directory: The written block on disk belongs to the file</a:t>
            </a:r>
          </a:p>
          <a:p>
            <a:r>
              <a:rPr lang="en-US" dirty="0"/>
              <a:t>        - Free Space Map: That the written block on disk is no longer free for others to use.</a:t>
            </a:r>
          </a:p>
          <a:p>
            <a:r>
              <a:rPr lang="en-US" dirty="0"/>
              <a:t>      - Write the block to the disk</a:t>
            </a:r>
          </a:p>
          <a:p>
            <a:r>
              <a:rPr lang="en-US" dirty="0"/>
              <a:t>   - Finally, use the scheduler to pick a new process to run.</a:t>
            </a:r>
          </a:p>
          <a:p>
            <a:endParaRPr lang="en-US" dirty="0"/>
          </a:p>
          <a:p>
            <a:r>
              <a:rPr lang="en-US" dirty="0"/>
              <a:t>Note: Again this is a simplification, </a:t>
            </a:r>
          </a:p>
          <a:p>
            <a:r>
              <a:rPr lang="en-US" dirty="0"/>
              <a:t>  - It is more complex and more optimized than that in practice.</a:t>
            </a:r>
          </a:p>
          <a:p>
            <a:r>
              <a:rPr lang="en-US" dirty="0"/>
              <a:t>  - But that is the basics of what would need to happen.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0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write variable size “packets” of bytes at a time.</a:t>
            </a:r>
          </a:p>
        </p:txBody>
      </p:sp>
    </p:spTree>
    <p:extLst>
      <p:ext uri="{BB962C8B-B14F-4D97-AF65-F5344CB8AC3E}">
        <p14:creationId xmlns:p14="http://schemas.microsoft.com/office/powerpoint/2010/main" val="197070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walk through this in more detail</a:t>
            </a:r>
          </a:p>
          <a:p>
            <a:r>
              <a:rPr lang="en-US" dirty="0"/>
              <a:t>Give us a chance to review the mechanisms we saw earlier.</a:t>
            </a:r>
          </a:p>
          <a:p>
            <a:r>
              <a:rPr lang="en-US" dirty="0"/>
              <a:t>Place them into context and see the bigger picture.</a:t>
            </a:r>
          </a:p>
          <a:p>
            <a:endParaRPr lang="en-US" dirty="0"/>
          </a:p>
          <a:p>
            <a:r>
              <a:rPr lang="en-US" dirty="0"/>
              <a:t>Looks to HLL like any other function call.</a:t>
            </a:r>
          </a:p>
          <a:p>
            <a:r>
              <a:rPr lang="en-US" dirty="0"/>
              <a:t> - just call </a:t>
            </a:r>
            <a:r>
              <a:rPr lang="en-US" dirty="0" err="1"/>
              <a:t>fgets</a:t>
            </a:r>
            <a:r>
              <a:rPr lang="en-US" dirty="0"/>
              <a:t>, buffer gets filled with the contents of the file.</a:t>
            </a:r>
          </a:p>
          <a:p>
            <a:r>
              <a:rPr lang="en-US" dirty="0"/>
              <a:t> - Assembly and ML look just like any other call.</a:t>
            </a:r>
          </a:p>
          <a:p>
            <a:endParaRPr lang="en-US" dirty="0"/>
          </a:p>
          <a:p>
            <a:r>
              <a:rPr lang="en-US" dirty="0"/>
              <a:t>Italics are pseudo code… 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fopen</a:t>
            </a:r>
            <a:r>
              <a:rPr lang="en-US" dirty="0"/>
              <a:t> and </a:t>
            </a:r>
            <a:r>
              <a:rPr lang="en-US" dirty="0" err="1"/>
              <a:t>fclose</a:t>
            </a:r>
            <a:r>
              <a:rPr lang="en-US" dirty="0"/>
              <a:t> are also system calls.</a:t>
            </a:r>
          </a:p>
          <a:p>
            <a:r>
              <a:rPr lang="en-US" dirty="0"/>
              <a:t> - </a:t>
            </a:r>
            <a:r>
              <a:rPr lang="en-US" dirty="0" err="1"/>
              <a:t>fopen</a:t>
            </a:r>
            <a:r>
              <a:rPr lang="en-US" dirty="0"/>
              <a:t> will ask OS to open the file</a:t>
            </a:r>
          </a:p>
          <a:p>
            <a:r>
              <a:rPr lang="en-US" dirty="0"/>
              <a:t>  - OS will check if user has permission to read and write that file.</a:t>
            </a:r>
          </a:p>
          <a:p>
            <a:r>
              <a:rPr lang="en-US" dirty="0"/>
              <a:t>  - if so will check that no other process is already using it.</a:t>
            </a:r>
          </a:p>
          <a:p>
            <a:r>
              <a:rPr lang="en-US" dirty="0"/>
              <a:t>  - will update its structures to reflect that this process has the file open.</a:t>
            </a:r>
          </a:p>
          <a:p>
            <a:r>
              <a:rPr lang="en-US" dirty="0"/>
              <a:t> - </a:t>
            </a:r>
            <a:r>
              <a:rPr lang="en-US" dirty="0" err="1"/>
              <a:t>fclose</a:t>
            </a:r>
            <a:r>
              <a:rPr lang="en-US" dirty="0"/>
              <a:t> will update structures indicating that the file has been closed and others can use it now.</a:t>
            </a:r>
          </a:p>
          <a:p>
            <a:endParaRPr lang="en-US" dirty="0"/>
          </a:p>
          <a:p>
            <a:r>
              <a:rPr lang="en-US" dirty="0"/>
              <a:t>Lets look more </a:t>
            </a:r>
            <a:r>
              <a:rPr lang="en-US" dirty="0" err="1"/>
              <a:t>cloesly</a:t>
            </a:r>
            <a:r>
              <a:rPr lang="en-US" dirty="0"/>
              <a:t> at the </a:t>
            </a:r>
            <a:r>
              <a:rPr lang="en-US" dirty="0" err="1"/>
              <a:t>fgets</a:t>
            </a:r>
            <a:r>
              <a:rPr lang="en-US" dirty="0"/>
              <a:t> call</a:t>
            </a:r>
          </a:p>
          <a:p>
            <a:r>
              <a:rPr lang="en-US" dirty="0"/>
              <a:t>  - Put the parameters for the system call on the stack</a:t>
            </a:r>
          </a:p>
          <a:p>
            <a:r>
              <a:rPr lang="en-US" dirty="0"/>
              <a:t>    - pseudo code just to connect to what we’ve learned</a:t>
            </a:r>
          </a:p>
          <a:p>
            <a:r>
              <a:rPr lang="en-US" dirty="0"/>
              <a:t>  - Load system call register (SCR) with 0 to indicate a disk read request</a:t>
            </a:r>
          </a:p>
          <a:p>
            <a:r>
              <a:rPr lang="en-US" dirty="0"/>
              <a:t>    - arbitrary value – assigned by OS creator.</a:t>
            </a:r>
          </a:p>
          <a:p>
            <a:r>
              <a:rPr lang="en-US" dirty="0"/>
              <a:t>  - Generate interrupts – the system call.</a:t>
            </a:r>
          </a:p>
          <a:p>
            <a:r>
              <a:rPr lang="en-US" dirty="0"/>
              <a:t>    - Transfers control to OS SC Handler in kernel mode.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3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Interrupt / System call</a:t>
            </a:r>
          </a:p>
          <a:p>
            <a:r>
              <a:rPr lang="en-US" dirty="0"/>
              <a:t>  - Processor switched to kernel mode</a:t>
            </a:r>
          </a:p>
          <a:p>
            <a:r>
              <a:rPr lang="en-US" dirty="0"/>
              <a:t>  - save return address</a:t>
            </a:r>
          </a:p>
          <a:p>
            <a:r>
              <a:rPr lang="en-US" dirty="0"/>
              <a:t>  - branch to the routine to do the disk read.</a:t>
            </a:r>
          </a:p>
          <a:p>
            <a:endParaRPr lang="en-US" dirty="0"/>
          </a:p>
          <a:p>
            <a:r>
              <a:rPr lang="en-US" dirty="0"/>
              <a:t>Disk read</a:t>
            </a:r>
          </a:p>
          <a:p>
            <a:r>
              <a:rPr lang="en-US" dirty="0"/>
              <a:t>  - save the context of the running process</a:t>
            </a:r>
          </a:p>
          <a:p>
            <a:r>
              <a:rPr lang="en-US" dirty="0"/>
              <a:t>  - Put it into the waiting state</a:t>
            </a:r>
          </a:p>
          <a:p>
            <a:r>
              <a:rPr lang="en-US" dirty="0"/>
              <a:t>  - Use the device driver to start the disk doing the read</a:t>
            </a:r>
          </a:p>
          <a:p>
            <a:r>
              <a:rPr lang="en-US" dirty="0"/>
              <a:t>    - the disk is slow so it will work on that</a:t>
            </a:r>
          </a:p>
          <a:p>
            <a:r>
              <a:rPr lang="en-US" dirty="0"/>
              <a:t>  - In the meantime…</a:t>
            </a:r>
          </a:p>
          <a:p>
            <a:r>
              <a:rPr lang="en-US" dirty="0"/>
              <a:t>    - invoke the scheduler to pick a new process to run</a:t>
            </a:r>
          </a:p>
        </p:txBody>
      </p:sp>
    </p:spTree>
    <p:extLst>
      <p:ext uri="{BB962C8B-B14F-4D97-AF65-F5344CB8AC3E}">
        <p14:creationId xmlns:p14="http://schemas.microsoft.com/office/powerpoint/2010/main" val="65490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Disk Drives </a:t>
            </a:r>
          </a:p>
          <a:p>
            <a:r>
              <a:rPr lang="en-US" dirty="0"/>
              <a:t>  - collection of spinning platters</a:t>
            </a:r>
          </a:p>
          <a:p>
            <a:r>
              <a:rPr lang="en-US" dirty="0"/>
              <a:t>  - each with two surfaces coated with magnetic material</a:t>
            </a:r>
          </a:p>
          <a:p>
            <a:r>
              <a:rPr lang="en-US" dirty="0"/>
              <a:t>  - orientation of magnetic bits are read using the read-write head</a:t>
            </a:r>
          </a:p>
          <a:p>
            <a:r>
              <a:rPr lang="en-US" dirty="0"/>
              <a:t>    - those heads are moved in an our on arms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the track is divided into sectors</a:t>
            </a:r>
          </a:p>
          <a:p>
            <a:r>
              <a:rPr lang="en-US" dirty="0"/>
              <a:t>      - 512 bytes – typically</a:t>
            </a:r>
          </a:p>
          <a:p>
            <a:endParaRPr lang="en-US" dirty="0"/>
          </a:p>
          <a:p>
            <a:r>
              <a:rPr lang="en-US" dirty="0"/>
              <a:t>The location of any sector can be given as a C:H:S address.</a:t>
            </a:r>
          </a:p>
          <a:p>
            <a:r>
              <a:rPr lang="en-US" dirty="0"/>
              <a:t>  - cylinder says where the arm is</a:t>
            </a:r>
          </a:p>
          <a:p>
            <a:r>
              <a:rPr lang="en-US" dirty="0"/>
              <a:t>  - head says which surface</a:t>
            </a:r>
          </a:p>
          <a:p>
            <a:r>
              <a:rPr lang="en-US" dirty="0"/>
              <a:t>  - sector says which part of the track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</p:txBody>
      </p:sp>
    </p:spTree>
    <p:extLst>
      <p:ext uri="{BB962C8B-B14F-4D97-AF65-F5344CB8AC3E}">
        <p14:creationId xmlns:p14="http://schemas.microsoft.com/office/powerpoint/2010/main" val="111045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more closely at the requesting of the read…</a:t>
            </a:r>
          </a:p>
          <a:p>
            <a:endParaRPr lang="en-US" dirty="0"/>
          </a:p>
          <a:p>
            <a:r>
              <a:rPr lang="en-US" dirty="0"/>
              <a:t>Use OS data structures and information on the disk to find CHS location for file</a:t>
            </a:r>
          </a:p>
          <a:p>
            <a:r>
              <a:rPr lang="en-US" dirty="0"/>
              <a:t>  - If clever they’ll realize this requires disk access too… but don’t need to push it.</a:t>
            </a:r>
          </a:p>
          <a:p>
            <a:endParaRPr lang="en-US" dirty="0"/>
          </a:p>
          <a:p>
            <a:r>
              <a:rPr lang="en-US" dirty="0"/>
              <a:t>Function call within the OS to the device driver.</a:t>
            </a:r>
          </a:p>
          <a:p>
            <a:r>
              <a:rPr lang="en-US" dirty="0"/>
              <a:t>  - Device driver</a:t>
            </a:r>
          </a:p>
          <a:p>
            <a:r>
              <a:rPr lang="en-US" dirty="0"/>
              <a:t>    - Knows how to talk to the specific type of disk</a:t>
            </a:r>
          </a:p>
          <a:p>
            <a:r>
              <a:rPr lang="en-US" dirty="0"/>
              <a:t>    - Ask disk to  read data at CHS</a:t>
            </a:r>
          </a:p>
          <a:p>
            <a:r>
              <a:rPr lang="en-US" dirty="0"/>
              <a:t>    - RET… RET</a:t>
            </a:r>
          </a:p>
          <a:p>
            <a:endParaRPr lang="en-US" dirty="0"/>
          </a:p>
          <a:p>
            <a:r>
              <a:rPr lang="en-US" dirty="0"/>
              <a:t>Jump to scheduler.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2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the disk example in a bit.</a:t>
            </a:r>
          </a:p>
          <a:p>
            <a:endParaRPr lang="en-US" dirty="0"/>
          </a:p>
          <a:p>
            <a:r>
              <a:rPr lang="en-US" dirty="0"/>
              <a:t>Metaphor:</a:t>
            </a:r>
          </a:p>
          <a:p>
            <a:r>
              <a:rPr lang="en-US" dirty="0"/>
              <a:t> - Imagine a student needing a repair to their dorm</a:t>
            </a:r>
          </a:p>
          <a:p>
            <a:r>
              <a:rPr lang="en-US" dirty="0"/>
              <a:t> - The student would make a call to the college to make the request.</a:t>
            </a:r>
          </a:p>
          <a:p>
            <a:r>
              <a:rPr lang="en-US" dirty="0"/>
              <a:t> - An admin staff would answer the call and takes the request</a:t>
            </a:r>
          </a:p>
          <a:p>
            <a:r>
              <a:rPr lang="en-US" dirty="0"/>
              <a:t>    - This is like the user process making a system call to request something from the operating system.</a:t>
            </a:r>
          </a:p>
          <a:p>
            <a:r>
              <a:rPr lang="en-US" dirty="0"/>
              <a:t> - The Admin will assign the task it to one of the staff in the maintenance department</a:t>
            </a:r>
          </a:p>
          <a:p>
            <a:r>
              <a:rPr lang="en-US" dirty="0"/>
              <a:t>   - This is the OS handing the request off to the device to perform the task.</a:t>
            </a:r>
          </a:p>
          <a:p>
            <a:r>
              <a:rPr lang="en-US" dirty="0"/>
              <a:t>   - Like asking the disk to read or write some data.</a:t>
            </a:r>
          </a:p>
          <a:p>
            <a:r>
              <a:rPr lang="en-US" dirty="0"/>
              <a:t> - Maintenance staff uses tools and equipment to fix the issue</a:t>
            </a:r>
          </a:p>
          <a:p>
            <a:r>
              <a:rPr lang="en-US" dirty="0"/>
              <a:t>   - This is the disk actually doing the requested operation.</a:t>
            </a:r>
          </a:p>
          <a:p>
            <a:r>
              <a:rPr lang="en-US" dirty="0"/>
              <a:t>   - Notice that the admin doesn’t need to know what tools are used or how the issue is fixed.</a:t>
            </a:r>
          </a:p>
          <a:p>
            <a:r>
              <a:rPr lang="en-US" dirty="0"/>
              <a:t>   - The admin, may not even know who actually does the repair.</a:t>
            </a:r>
          </a:p>
          <a:p>
            <a:r>
              <a:rPr lang="en-US" dirty="0"/>
              <a:t>   - The admin just knows how to ask that the work be done and has permission to do so.</a:t>
            </a:r>
          </a:p>
          <a:p>
            <a:r>
              <a:rPr lang="en-US" dirty="0"/>
              <a:t> - When the repair is complete, the worker notifies admin that the work is done</a:t>
            </a:r>
          </a:p>
          <a:p>
            <a:r>
              <a:rPr lang="en-US" dirty="0"/>
              <a:t>   - This is like the disk generating a hardware device interrupt</a:t>
            </a:r>
          </a:p>
          <a:p>
            <a:r>
              <a:rPr lang="en-US" dirty="0"/>
              <a:t>   - It starts the OS running, i.e. gets the admin’s attention.</a:t>
            </a:r>
          </a:p>
          <a:p>
            <a:r>
              <a:rPr lang="en-US" dirty="0"/>
              <a:t> - Finally, the admin notifies student that the work is complete.</a:t>
            </a:r>
          </a:p>
          <a:p>
            <a:r>
              <a:rPr lang="en-US" dirty="0"/>
              <a:t>   - This is the OS returning the data to the process..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user opening a file in an application:</a:t>
            </a:r>
          </a:p>
          <a:p>
            <a:r>
              <a:rPr lang="en-US" dirty="0"/>
              <a:t>  - User chooses file -&gt; open from a menu.</a:t>
            </a:r>
          </a:p>
          <a:p>
            <a:r>
              <a:rPr lang="en-US" dirty="0"/>
              <a:t>  - The HLL code of that program (which of course is ML now) makes a call to a library function (also ML now)</a:t>
            </a:r>
          </a:p>
          <a:p>
            <a:r>
              <a:rPr lang="en-US" dirty="0"/>
              <a:t>  - The library makes a system call to ask the OS to read the file.</a:t>
            </a:r>
          </a:p>
          <a:p>
            <a:r>
              <a:rPr lang="en-US" dirty="0"/>
              <a:t>  - The system call handler relays a command to the device driver</a:t>
            </a:r>
          </a:p>
          <a:p>
            <a:r>
              <a:rPr lang="en-US" dirty="0"/>
              <a:t>    - The device driver is a piece of software that knows how to talk to the hardware.</a:t>
            </a:r>
          </a:p>
          <a:p>
            <a:r>
              <a:rPr lang="en-US" dirty="0"/>
              <a:t>    - More on that in a moment.</a:t>
            </a:r>
          </a:p>
          <a:p>
            <a:r>
              <a:rPr lang="en-US" dirty="0"/>
              <a:t>  - The device driver translates the command from the OS into the signals required by the device.</a:t>
            </a:r>
          </a:p>
          <a:p>
            <a:r>
              <a:rPr lang="en-US" dirty="0"/>
              <a:t>  - The device processes the command and reads the data</a:t>
            </a:r>
          </a:p>
          <a:p>
            <a:r>
              <a:rPr lang="en-US" dirty="0"/>
              <a:t>  - When it is done the device generates an interrupt to tell the OS the data is available</a:t>
            </a:r>
          </a:p>
          <a:p>
            <a:r>
              <a:rPr lang="en-US" dirty="0"/>
              <a:t>  - The interrupt causes the appropriate IRS in the OS to run.</a:t>
            </a:r>
          </a:p>
          <a:p>
            <a:r>
              <a:rPr lang="en-US" dirty="0"/>
              <a:t>  - The ISR uses the device driver to talk to the device to get the data</a:t>
            </a:r>
          </a:p>
          <a:p>
            <a:r>
              <a:rPr lang="en-US" dirty="0"/>
              <a:t>  - The data is passed back to the library</a:t>
            </a:r>
          </a:p>
          <a:p>
            <a:r>
              <a:rPr lang="en-US" dirty="0"/>
              <a:t>  - The library passes the data back to the HLL program code</a:t>
            </a:r>
          </a:p>
          <a:p>
            <a:r>
              <a:rPr lang="en-US" dirty="0"/>
              <a:t>  - The HLL program code updates the GUI or CLI displayed to the user.</a:t>
            </a:r>
          </a:p>
          <a:p>
            <a:endParaRPr lang="en-US" dirty="0"/>
          </a:p>
          <a:p>
            <a:r>
              <a:rPr lang="en-US" dirty="0"/>
              <a:t> In the Metaphor this is like:</a:t>
            </a:r>
          </a:p>
          <a:p>
            <a:r>
              <a:rPr lang="en-US" dirty="0"/>
              <a:t> - A student calls maintenance department for service</a:t>
            </a:r>
          </a:p>
          <a:p>
            <a:r>
              <a:rPr lang="en-US" dirty="0"/>
              <a:t>   - The phone, and phones service are UI/HLL/Library</a:t>
            </a:r>
          </a:p>
          <a:p>
            <a:r>
              <a:rPr lang="en-US" dirty="0"/>
              <a:t> - The Admin who answers the call is the system call handler</a:t>
            </a:r>
          </a:p>
          <a:p>
            <a:r>
              <a:rPr lang="en-US" dirty="0"/>
              <a:t> - The admin as part of the OS operating in kernel mode</a:t>
            </a:r>
          </a:p>
          <a:p>
            <a:r>
              <a:rPr lang="en-US" dirty="0"/>
              <a:t>   - assesses the caller’s credentials and permissions to ask for the task.</a:t>
            </a:r>
          </a:p>
          <a:p>
            <a:r>
              <a:rPr lang="en-US" dirty="0"/>
              <a:t>   - assigns the task, (time/location/description) to a member of the maintenance staff (the device driver) </a:t>
            </a:r>
          </a:p>
          <a:p>
            <a:r>
              <a:rPr lang="en-US" dirty="0"/>
              <a:t>    - This worker has expertise in what need to be fixed </a:t>
            </a:r>
          </a:p>
          <a:p>
            <a:r>
              <a:rPr lang="en-US" dirty="0"/>
              <a:t>    - They can translate the general task into the specific things that need to be done.</a:t>
            </a:r>
          </a:p>
          <a:p>
            <a:r>
              <a:rPr lang="en-US" dirty="0"/>
              <a:t>    - This is the device driver.</a:t>
            </a:r>
          </a:p>
          <a:p>
            <a:r>
              <a:rPr lang="en-US" dirty="0"/>
              <a:t>- The maintenance staff interacts with the hardware using task specific tools </a:t>
            </a:r>
          </a:p>
          <a:p>
            <a:r>
              <a:rPr lang="en-US" dirty="0"/>
              <a:t>- When the task is done</a:t>
            </a:r>
          </a:p>
          <a:p>
            <a:r>
              <a:rPr lang="en-US" dirty="0"/>
              <a:t>   - The system being fixed comes back and is noticed by the admin (like an interrupt).</a:t>
            </a:r>
          </a:p>
          <a:p>
            <a:r>
              <a:rPr lang="en-US" dirty="0"/>
              <a:t>- The admin then relays information back through the phone to the student that the task is complete.</a:t>
            </a:r>
          </a:p>
          <a:p>
            <a:endParaRPr lang="en-US" dirty="0"/>
          </a:p>
          <a:p>
            <a:r>
              <a:rPr lang="en-US" dirty="0"/>
              <a:t>Notice: </a:t>
            </a:r>
          </a:p>
          <a:p>
            <a:r>
              <a:rPr lang="en-US" dirty="0"/>
              <a:t>  - There is only communicate between adjacent levels of abstraction (except for the Interrupt and IRQ)</a:t>
            </a:r>
          </a:p>
          <a:p>
            <a:r>
              <a:rPr lang="en-US" dirty="0"/>
              <a:t>  - Device driver and hardware have no clue who made the request.</a:t>
            </a:r>
          </a:p>
          <a:p>
            <a:r>
              <a:rPr lang="en-US" dirty="0"/>
              <a:t>  - User making the request doesn’t know the specific system call or device driver.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 is that all disks can read and write.</a:t>
            </a:r>
          </a:p>
          <a:p>
            <a:r>
              <a:rPr lang="en-US" dirty="0"/>
              <a:t>But disks manufactured by different companies may each work a little differently.</a:t>
            </a:r>
          </a:p>
          <a:p>
            <a:r>
              <a:rPr lang="en-US" dirty="0"/>
              <a:t>Instead of the OS knowing about every possible different one</a:t>
            </a:r>
          </a:p>
          <a:p>
            <a:r>
              <a:rPr lang="en-US" dirty="0"/>
              <a:t>  - The OS just defines the common functions for the device.</a:t>
            </a:r>
          </a:p>
          <a:p>
            <a:r>
              <a:rPr lang="en-US" dirty="0"/>
              <a:t>  - The device manufacturer then can provide a device driver that translates the common operations into the device specific commands and signals.</a:t>
            </a:r>
          </a:p>
          <a:p>
            <a:endParaRPr lang="en-US" dirty="0"/>
          </a:p>
          <a:p>
            <a:r>
              <a:rPr lang="en-US" dirty="0"/>
              <a:t>This is kind of like an interface in Java:</a:t>
            </a:r>
          </a:p>
          <a:p>
            <a:r>
              <a:rPr lang="en-US" dirty="0"/>
              <a:t>  - The OS defines the interface</a:t>
            </a:r>
          </a:p>
          <a:p>
            <a:r>
              <a:rPr lang="en-US" dirty="0"/>
              <a:t>  - User code can call functions in the Interface via system calls.</a:t>
            </a:r>
          </a:p>
          <a:p>
            <a:r>
              <a:rPr lang="en-US" dirty="0"/>
              <a:t>  - The device drivers then provide different implementations of those interfaces for different devices.</a:t>
            </a:r>
          </a:p>
          <a:p>
            <a:endParaRPr lang="en-US" dirty="0"/>
          </a:p>
          <a:p>
            <a:r>
              <a:rPr lang="en-US" dirty="0"/>
              <a:t>So the same common operation (e.g. write) will have different implementations depending upon the specific device installed. </a:t>
            </a:r>
          </a:p>
          <a:p>
            <a:r>
              <a:rPr lang="en-US" dirty="0"/>
              <a:t>  - This is sort of like a polymorphic function</a:t>
            </a:r>
          </a:p>
          <a:p>
            <a:r>
              <a:rPr lang="en-US" dirty="0"/>
              <a:t>  - same function does things differently based upon what exact device is attached.</a:t>
            </a:r>
          </a:p>
          <a:p>
            <a:r>
              <a:rPr lang="en-US" dirty="0"/>
              <a:t>  - E.g. HDD vs SSD.</a:t>
            </a:r>
          </a:p>
          <a:p>
            <a:endParaRPr lang="en-US" dirty="0"/>
          </a:p>
          <a:p>
            <a:r>
              <a:rPr lang="en-US" dirty="0"/>
              <a:t>All devices are categorized into three broad categories</a:t>
            </a:r>
          </a:p>
          <a:p>
            <a:r>
              <a:rPr lang="en-US" dirty="0"/>
              <a:t>  - The common operations are then defined for each of these categories.</a:t>
            </a:r>
          </a:p>
          <a:p>
            <a:r>
              <a:rPr lang="en-US" dirty="0"/>
              <a:t>  - Character Devices</a:t>
            </a:r>
          </a:p>
          <a:p>
            <a:r>
              <a:rPr lang="en-US" dirty="0"/>
              <a:t>    - Transfer data one character (a byte or a few bytes) at a time.</a:t>
            </a:r>
          </a:p>
          <a:p>
            <a:r>
              <a:rPr lang="en-US" dirty="0"/>
              <a:t>    - E.g. a keyboard or a mouse or an old printer.</a:t>
            </a:r>
          </a:p>
          <a:p>
            <a:r>
              <a:rPr lang="en-US" dirty="0"/>
              <a:t>  - Block Devices</a:t>
            </a:r>
          </a:p>
          <a:p>
            <a:r>
              <a:rPr lang="en-US" dirty="0"/>
              <a:t>    - Transfer data in fixed size blocks of bytes at a time.</a:t>
            </a:r>
          </a:p>
          <a:p>
            <a:r>
              <a:rPr lang="en-US" dirty="0"/>
              <a:t>    - E.g. disk drives (HDD or SSD)</a:t>
            </a:r>
          </a:p>
          <a:p>
            <a:r>
              <a:rPr lang="en-US" dirty="0"/>
              <a:t>  - Packet Devices</a:t>
            </a:r>
          </a:p>
          <a:p>
            <a:r>
              <a:rPr lang="en-US" dirty="0"/>
              <a:t>    - Transfer data in variable size “packets”</a:t>
            </a:r>
          </a:p>
          <a:p>
            <a:r>
              <a:rPr lang="en-US" dirty="0"/>
              <a:t>    - E.g. network devices</a:t>
            </a:r>
          </a:p>
          <a:p>
            <a:r>
              <a:rPr lang="en-US" dirty="0"/>
              <a:t>      - The amount of data transferred depends on what is requested.</a:t>
            </a:r>
          </a:p>
          <a:p>
            <a:r>
              <a:rPr lang="en-US" dirty="0"/>
              <a:t>      - Large amounts are divided up into multiple packets.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1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user presses a key on the keyboard</a:t>
            </a:r>
          </a:p>
          <a:p>
            <a:r>
              <a:rPr lang="en-US" dirty="0"/>
              <a:t>  - It should show up in the active window on the screen.</a:t>
            </a:r>
          </a:p>
          <a:p>
            <a:r>
              <a:rPr lang="en-US" dirty="0"/>
              <a:t>  - How does that happen?</a:t>
            </a:r>
          </a:p>
          <a:p>
            <a:endParaRPr lang="en-US" dirty="0"/>
          </a:p>
          <a:p>
            <a:r>
              <a:rPr lang="en-US" dirty="0"/>
              <a:t>The sends a signal to the Programmable Interrupt Controller (PIC)</a:t>
            </a:r>
          </a:p>
          <a:p>
            <a:r>
              <a:rPr lang="en-US" dirty="0"/>
              <a:t>The PIC translates that to an IRQ</a:t>
            </a:r>
          </a:p>
          <a:p>
            <a:r>
              <a:rPr lang="en-US" dirty="0"/>
              <a:t>The IRQ causes a device interrupt handler (The Keyboard ISR) to execute</a:t>
            </a:r>
          </a:p>
          <a:p>
            <a:r>
              <a:rPr lang="en-US" dirty="0"/>
              <a:t>  - The ISR preserves the registers of the currently running process so that it can use those registers for its own work.</a:t>
            </a:r>
          </a:p>
          <a:p>
            <a:r>
              <a:rPr lang="en-US" dirty="0"/>
              <a:t>  - The ISR communicates with the keyboard through a device driver to read the key that was typed.</a:t>
            </a:r>
          </a:p>
          <a:p>
            <a:r>
              <a:rPr lang="en-US" dirty="0"/>
              <a:t>  - The ISR uses data in the OS to determine which window (i.e. process) is active</a:t>
            </a:r>
          </a:p>
          <a:p>
            <a:r>
              <a:rPr lang="en-US" dirty="0"/>
              <a:t>  - Delivers the data to that process</a:t>
            </a:r>
          </a:p>
          <a:p>
            <a:r>
              <a:rPr lang="en-US" dirty="0"/>
              <a:t>  - Moves that process’ PCB back to the ready queue</a:t>
            </a:r>
          </a:p>
          <a:p>
            <a:r>
              <a:rPr lang="en-US" dirty="0"/>
              <a:t>  - Restores the registers so that the previously running process can pick up where it left off.</a:t>
            </a:r>
          </a:p>
          <a:p>
            <a:r>
              <a:rPr lang="en-US" dirty="0"/>
              <a:t>  - Returns from the interrupt</a:t>
            </a:r>
          </a:p>
          <a:p>
            <a:r>
              <a:rPr lang="en-US" dirty="0"/>
              <a:t>    - Sets the CPU to user mode and the PC to what it was for the previously running </a:t>
            </a:r>
            <a:r>
              <a:rPr lang="en-US" dirty="0" err="1"/>
              <a:t>proces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the process that received the data runs again it will pick up where it left off.</a:t>
            </a:r>
          </a:p>
          <a:p>
            <a:r>
              <a:rPr lang="en-US" dirty="0"/>
              <a:t>  - That will be with a value being returned from a call to a library function that reads a key from the keyboard.</a:t>
            </a:r>
          </a:p>
          <a:p>
            <a:r>
              <a:rPr lang="en-US" dirty="0"/>
              <a:t>  - The process will take that return value and display it in its window</a:t>
            </a:r>
          </a:p>
          <a:p>
            <a:r>
              <a:rPr lang="en-US" dirty="0"/>
              <a:t>    - Also, by a system call to the OS to ask it to do that!</a:t>
            </a:r>
          </a:p>
        </p:txBody>
      </p:sp>
    </p:spTree>
    <p:extLst>
      <p:ext uri="{BB962C8B-B14F-4D97-AF65-F5344CB8AC3E}">
        <p14:creationId xmlns:p14="http://schemas.microsoft.com/office/powerpoint/2010/main" val="25216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Disks as block devices are an interesting case</a:t>
            </a:r>
          </a:p>
          <a:p>
            <a:r>
              <a:rPr lang="en-US" dirty="0"/>
              <a:t>  - We think of files and directories</a:t>
            </a:r>
          </a:p>
          <a:p>
            <a:r>
              <a:rPr lang="en-US" dirty="0"/>
              <a:t>  - But the disk stores only blocks (sectors) of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So how does that chasm get bridged?</a:t>
            </a:r>
          </a:p>
        </p:txBody>
      </p:sp>
    </p:spTree>
    <p:extLst>
      <p:ext uri="{BB962C8B-B14F-4D97-AF65-F5344CB8AC3E}">
        <p14:creationId xmlns:p14="http://schemas.microsoft.com/office/powerpoint/2010/main" val="214721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how hard disk drives work: </a:t>
            </a:r>
          </a:p>
          <a:p>
            <a:r>
              <a:rPr lang="en-US" dirty="0"/>
              <a:t>  - a HDD is a collection of spinning platters</a:t>
            </a:r>
          </a:p>
          <a:p>
            <a:r>
              <a:rPr lang="en-US" dirty="0"/>
              <a:t>  - each platter has two surfaces coated with magnetic material</a:t>
            </a:r>
          </a:p>
          <a:p>
            <a:r>
              <a:rPr lang="en-US" dirty="0"/>
              <a:t>  - each bit stored is represented as a magnet with north pole up or north pole down.</a:t>
            </a:r>
          </a:p>
          <a:p>
            <a:endParaRPr lang="en-US" dirty="0"/>
          </a:p>
          <a:p>
            <a:r>
              <a:rPr lang="en-US" dirty="0"/>
              <a:t>  - the orientation of magnetic bits are read using the read-write head</a:t>
            </a:r>
          </a:p>
          <a:p>
            <a:r>
              <a:rPr lang="en-US" dirty="0"/>
              <a:t>    - those heads are mounted on an arm that moves them in and out over the disk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  - so as the arms move, the heads move from cylinder to cylinder.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each track is divided into sectors</a:t>
            </a:r>
          </a:p>
          <a:p>
            <a:r>
              <a:rPr lang="en-US" dirty="0"/>
              <a:t>      - each sector is typically 512 bytes</a:t>
            </a:r>
          </a:p>
          <a:p>
            <a:endParaRPr lang="en-US" dirty="0"/>
          </a:p>
          <a:p>
            <a:r>
              <a:rPr lang="en-US" dirty="0"/>
              <a:t>The location of any sector on the disk can be uniquely specified as a C:H:S address.</a:t>
            </a:r>
          </a:p>
          <a:p>
            <a:r>
              <a:rPr lang="en-US" dirty="0"/>
              <a:t>  - the cylinder indicates how far in or out the arm </a:t>
            </a:r>
          </a:p>
          <a:p>
            <a:r>
              <a:rPr lang="en-US" dirty="0"/>
              <a:t>  - the head indicates which surface</a:t>
            </a:r>
          </a:p>
          <a:p>
            <a:r>
              <a:rPr lang="en-US" dirty="0"/>
              <a:t>  - the sector indicates which part of the track on that surface</a:t>
            </a:r>
          </a:p>
          <a:p>
            <a:endParaRPr lang="en-US" dirty="0"/>
          </a:p>
          <a:p>
            <a:r>
              <a:rPr lang="en-US" dirty="0"/>
              <a:t>Linear block addressing is an alternative way of addressing disks</a:t>
            </a:r>
          </a:p>
          <a:p>
            <a:r>
              <a:rPr lang="en-US" dirty="0"/>
              <a:t>  - Just number every sector in some way from 0…Max</a:t>
            </a:r>
          </a:p>
          <a:p>
            <a:r>
              <a:rPr lang="en-US" dirty="0"/>
              <a:t>  - It is then up to the device hardware to figure out where that sector actually is.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  <a:p>
            <a:r>
              <a:rPr lang="en-US" dirty="0"/>
              <a:t>   - So for example, when reading and writing an SSD data can still be addressed using LBA</a:t>
            </a:r>
          </a:p>
          <a:p>
            <a:r>
              <a:rPr lang="en-US" dirty="0"/>
              <a:t>   - The device driver translates that to the way that SSDs store data which is nothing like a HDD.</a:t>
            </a:r>
          </a:p>
          <a:p>
            <a:r>
              <a:rPr lang="en-US" dirty="0"/>
              <a:t>   - But it simplifies things significantly from the OS perspective.</a:t>
            </a:r>
          </a:p>
        </p:txBody>
      </p:sp>
    </p:spTree>
    <p:extLst>
      <p:ext uri="{BB962C8B-B14F-4D97-AF65-F5344CB8AC3E}">
        <p14:creationId xmlns:p14="http://schemas.microsoft.com/office/powerpoint/2010/main" val="349733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somehow a file must be made up of sectors.</a:t>
            </a:r>
          </a:p>
          <a:p>
            <a:r>
              <a:rPr lang="en-US" dirty="0"/>
              <a:t>It is the job of the OS to keep track of which sectors make up which files.</a:t>
            </a:r>
          </a:p>
          <a:p>
            <a:r>
              <a:rPr lang="en-US" dirty="0"/>
              <a:t>  - So if we open </a:t>
            </a:r>
            <a:r>
              <a:rPr lang="en-US" dirty="0" err="1"/>
              <a:t>homework.docx</a:t>
            </a:r>
            <a:r>
              <a:rPr lang="en-US" dirty="0"/>
              <a:t> then the OS will need to find the sectors containing the data on the disk.</a:t>
            </a:r>
          </a:p>
          <a:p>
            <a:endParaRPr lang="en-US" dirty="0"/>
          </a:p>
          <a:p>
            <a:r>
              <a:rPr lang="en-US" dirty="0"/>
              <a:t>It also needs to keep track of what space on the disk is used and free.</a:t>
            </a:r>
          </a:p>
          <a:p>
            <a:r>
              <a:rPr lang="en-US" dirty="0"/>
              <a:t>  - So that new files can be created </a:t>
            </a:r>
          </a:p>
          <a:p>
            <a:r>
              <a:rPr lang="en-US" dirty="0"/>
              <a:t>  - And existing files can be deleted and the space reused.</a:t>
            </a:r>
          </a:p>
        </p:txBody>
      </p:sp>
    </p:spTree>
    <p:extLst>
      <p:ext uri="{BB962C8B-B14F-4D97-AF65-F5344CB8AC3E}">
        <p14:creationId xmlns:p14="http://schemas.microsoft.com/office/powerpoint/2010/main" val="375816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way to do this is with a Flat File System.</a:t>
            </a:r>
          </a:p>
          <a:p>
            <a:r>
              <a:rPr lang="en-US" dirty="0"/>
              <a:t>In a flat file system, the first block (i.e. sector) on the disk is set aside to hold the directory file.</a:t>
            </a:r>
          </a:p>
          <a:p>
            <a:r>
              <a:rPr lang="en-US" dirty="0"/>
              <a:t>  - The directory file contains information about all of the other files on the disk.</a:t>
            </a:r>
          </a:p>
          <a:p>
            <a:r>
              <a:rPr lang="en-US" dirty="0"/>
              <a:t>    - The name of the file (“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r>
              <a:rPr lang="en-US" dirty="0"/>
              <a:t>    - The dates it was created and last modified.</a:t>
            </a:r>
          </a:p>
          <a:p>
            <a:r>
              <a:rPr lang="en-US" dirty="0"/>
              <a:t>    - Who owns the file</a:t>
            </a:r>
          </a:p>
          <a:p>
            <a:r>
              <a:rPr lang="en-US" dirty="0"/>
              <a:t>    - What operations you are allowed to perform on the file (read/write or read only)</a:t>
            </a:r>
          </a:p>
          <a:p>
            <a:r>
              <a:rPr lang="en-US" dirty="0"/>
              <a:t>      - This is the information that the OS would check when a process asks to read or write a file to check if it is allowed.</a:t>
            </a:r>
          </a:p>
          <a:p>
            <a:r>
              <a:rPr lang="en-US" dirty="0"/>
              <a:t>      - If not, then it would likely terminate the process.</a:t>
            </a:r>
          </a:p>
          <a:p>
            <a:r>
              <a:rPr lang="en-US" dirty="0"/>
              <a:t>    - Which blocks on the disk make up the file.</a:t>
            </a:r>
          </a:p>
          <a:p>
            <a:r>
              <a:rPr lang="en-US" dirty="0"/>
              <a:t>      - E.g. (1 and 5 for ”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When data is added to a file, it is added to the end of the block</a:t>
            </a:r>
          </a:p>
          <a:p>
            <a:r>
              <a:rPr lang="en-US" dirty="0"/>
              <a:t>  - For example, if </a:t>
            </a:r>
            <a:r>
              <a:rPr lang="en-US" dirty="0" err="1"/>
              <a:t>script.doc</a:t>
            </a:r>
            <a:r>
              <a:rPr lang="en-US" dirty="0"/>
              <a:t> has data added to it, block 3 will become more full.</a:t>
            </a:r>
          </a:p>
          <a:p>
            <a:endParaRPr lang="en-US" dirty="0"/>
          </a:p>
          <a:p>
            <a:r>
              <a:rPr lang="en-US" dirty="0"/>
              <a:t>If a file out grows its block (e.g. like ”</a:t>
            </a:r>
            <a:r>
              <a:rPr lang="en-US" dirty="0" err="1"/>
              <a:t>todo.txt</a:t>
            </a:r>
            <a:r>
              <a:rPr lang="en-US" dirty="0"/>
              <a:t>”) then if more data is added, the OS will add additional blocks to the file by noting them in the directory block.</a:t>
            </a:r>
          </a:p>
          <a:p>
            <a:endParaRPr lang="en-US" dirty="0"/>
          </a:p>
          <a:p>
            <a:r>
              <a:rPr lang="en-US" dirty="0"/>
              <a:t>Note: If a file does not fill a block, that space cannot be used by any other file.</a:t>
            </a:r>
          </a:p>
          <a:p>
            <a:endParaRPr lang="en-US" dirty="0"/>
          </a:p>
          <a:p>
            <a:r>
              <a:rPr lang="en-US" dirty="0"/>
              <a:t>Also note: This is a simplified conceptual example. </a:t>
            </a:r>
          </a:p>
          <a:p>
            <a:r>
              <a:rPr lang="en-US" dirty="0"/>
              <a:t>Each OS will have their own way of storing this data.</a:t>
            </a:r>
          </a:p>
          <a:p>
            <a:r>
              <a:rPr lang="en-US" dirty="0"/>
              <a:t>It will maintain the data structures that it uses somewhere:</a:t>
            </a:r>
          </a:p>
          <a:p>
            <a:r>
              <a:rPr lang="en-US" dirty="0"/>
              <a:t>  - They will all be on the disk as shown</a:t>
            </a:r>
          </a:p>
          <a:p>
            <a:r>
              <a:rPr lang="en-US" dirty="0"/>
              <a:t>  - And the parts that are in use will need to be in the main memory also.</a:t>
            </a:r>
          </a:p>
          <a:p>
            <a:r>
              <a:rPr lang="en-US" dirty="0"/>
              <a:t>    - I.e. to find a file the directory block will need to be brought into main memory so that it can be searched.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4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12DA-7E91-3E48-BEA0-F44762DFC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25 - I/O and File Systems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FAB567C-0BC0-A449-A12D-B2A43000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C114-584F-834A-80F3-C0E6A9CE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Flat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00901-3C52-0445-8DBE-60C1B83E634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9C2CF-960A-EC4C-BBC0-E15BC167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2" y="1646976"/>
            <a:ext cx="8736496" cy="289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2D612-E856-1242-B47E-6BA8192AEEE8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205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450C-2ACC-694E-92EF-F535389C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830" y="0"/>
            <a:ext cx="4944300" cy="645300"/>
          </a:xfrm>
        </p:spPr>
        <p:txBody>
          <a:bodyPr/>
          <a:lstStyle/>
          <a:p>
            <a:r>
              <a:rPr lang="en-US" dirty="0"/>
              <a:t>A Hierarchal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783B-63E7-4945-B7D5-4AA11463CA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DDBEF-7742-0C43-834B-8B82489F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05" y="650897"/>
            <a:ext cx="6474190" cy="405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1AFF0-68A1-2B45-82BA-6395C100E471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400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DC7D-5EEA-954B-B25B-0D0BEDEE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350" y="464777"/>
            <a:ext cx="4944300" cy="645300"/>
          </a:xfrm>
        </p:spPr>
        <p:txBody>
          <a:bodyPr/>
          <a:lstStyle/>
          <a:p>
            <a:r>
              <a:rPr lang="en-US" dirty="0"/>
              <a:t>Block Device:</a:t>
            </a:r>
            <a:br>
              <a:rPr lang="en-US" dirty="0"/>
            </a:br>
            <a:r>
              <a:rPr lang="en-US" dirty="0"/>
              <a:t>	Disk Write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1E516-1953-F743-B8F9-B79A815E40A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783802" y="65694"/>
            <a:ext cx="4279004" cy="4964906"/>
          </a:xfrm>
        </p:spPr>
        <p:txBody>
          <a:bodyPr/>
          <a:lstStyle/>
          <a:p>
            <a:r>
              <a:rPr lang="en-US" dirty="0"/>
              <a:t>User chooses ”Save” from program </a:t>
            </a:r>
            <a:r>
              <a:rPr lang="en-US" dirty="0" err="1"/>
              <a:t>memu</a:t>
            </a:r>
            <a:endParaRPr lang="en-US" dirty="0"/>
          </a:p>
          <a:p>
            <a:r>
              <a:rPr lang="en-US" dirty="0"/>
              <a:t>User program requests file write</a:t>
            </a:r>
          </a:p>
          <a:p>
            <a:pPr lvl="1"/>
            <a:r>
              <a:rPr lang="en-US" sz="1200" dirty="0"/>
              <a:t>Call to library function</a:t>
            </a:r>
          </a:p>
          <a:p>
            <a:pPr lvl="1"/>
            <a:r>
              <a:rPr lang="en-US" sz="1200" dirty="0" err="1">
                <a:latin typeface="Courier" pitchFamily="2" charset="0"/>
              </a:rPr>
              <a:t>fputs</a:t>
            </a:r>
            <a:r>
              <a:rPr lang="en-US" sz="1200" dirty="0">
                <a:latin typeface="Courier" pitchFamily="2" charset="0"/>
              </a:rPr>
              <a:t>(f, “Hello file!”);</a:t>
            </a:r>
          </a:p>
          <a:p>
            <a:r>
              <a:rPr lang="en-US" dirty="0">
                <a:latin typeface="+mn-lt"/>
              </a:rPr>
              <a:t>Compiler Library Function:</a:t>
            </a:r>
          </a:p>
          <a:p>
            <a:pPr lvl="1"/>
            <a:r>
              <a:rPr lang="en-US" sz="1200" dirty="0">
                <a:latin typeface="+mn-lt"/>
              </a:rPr>
              <a:t>Make system call (</a:t>
            </a:r>
            <a:r>
              <a:rPr lang="en-US" sz="1200" dirty="0">
                <a:latin typeface="Courier" pitchFamily="2" charset="0"/>
              </a:rPr>
              <a:t>INT_IRQ</a:t>
            </a:r>
            <a:r>
              <a:rPr lang="en-US" sz="1200" dirty="0">
                <a:latin typeface="+mn-lt"/>
              </a:rPr>
              <a:t>)</a:t>
            </a:r>
          </a:p>
          <a:p>
            <a:r>
              <a:rPr lang="en-US" dirty="0"/>
              <a:t>Control Unit:</a:t>
            </a:r>
          </a:p>
          <a:p>
            <a:pPr lvl="1"/>
            <a:r>
              <a:rPr lang="en-US" sz="1200" dirty="0"/>
              <a:t>Transfers control to System Call ISR via interrupt vector</a:t>
            </a:r>
          </a:p>
          <a:p>
            <a:r>
              <a:rPr lang="en-US" dirty="0"/>
              <a:t>System Call ISR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sz="1200" dirty="0"/>
              <a:t>Transfers control to Disk Write Handler via system call vector.</a:t>
            </a:r>
          </a:p>
          <a:p>
            <a:r>
              <a:rPr lang="en-US" dirty="0"/>
              <a:t>Disk Write System Call Handler:</a:t>
            </a:r>
          </a:p>
          <a:p>
            <a:pPr lvl="1"/>
            <a:r>
              <a:rPr lang="en-US" sz="1200" dirty="0">
                <a:latin typeface="Courier" pitchFamily="2" charset="0"/>
              </a:rPr>
              <a:t>SAVE CONTEXT to PCB</a:t>
            </a:r>
          </a:p>
          <a:p>
            <a:pPr lvl="1"/>
            <a:r>
              <a:rPr lang="en-US" sz="1200" dirty="0">
                <a:latin typeface="Courier" pitchFamily="2" charset="0"/>
              </a:rPr>
              <a:t>PCB → WAITING</a:t>
            </a:r>
          </a:p>
          <a:p>
            <a:pPr lvl="1"/>
            <a:r>
              <a:rPr lang="en-US" sz="1200" dirty="0">
                <a:latin typeface="+mn-lt"/>
              </a:rPr>
              <a:t>Process Write Request</a:t>
            </a:r>
          </a:p>
          <a:p>
            <a:pPr lvl="2"/>
            <a:r>
              <a:rPr lang="en-US" sz="1200" dirty="0"/>
              <a:t>While data in request to be written</a:t>
            </a:r>
          </a:p>
          <a:p>
            <a:pPr lvl="3"/>
            <a:r>
              <a:rPr lang="en-US" sz="1200" dirty="0"/>
              <a:t>Add data to </a:t>
            </a:r>
            <a:r>
              <a:rPr lang="en-US" sz="1200" i="1" dirty="0"/>
              <a:t>buffer</a:t>
            </a:r>
            <a:r>
              <a:rPr lang="en-US" sz="1200" dirty="0"/>
              <a:t> </a:t>
            </a:r>
            <a:r>
              <a:rPr lang="en-US" sz="1200" i="1" dirty="0"/>
              <a:t>block</a:t>
            </a:r>
          </a:p>
          <a:p>
            <a:pPr lvl="3"/>
            <a:r>
              <a:rPr lang="en-US" sz="1200" dirty="0">
                <a:latin typeface="+mn-lt"/>
              </a:rPr>
              <a:t>If buffer block is full:</a:t>
            </a:r>
          </a:p>
          <a:p>
            <a:pPr lvl="4"/>
            <a:r>
              <a:rPr lang="en-US" sz="1200" dirty="0"/>
              <a:t>Find free block on disk</a:t>
            </a:r>
          </a:p>
          <a:p>
            <a:pPr lvl="4"/>
            <a:r>
              <a:rPr lang="en-US" sz="1200" dirty="0"/>
              <a:t>Update OS data structures</a:t>
            </a:r>
          </a:p>
          <a:p>
            <a:pPr lvl="4"/>
            <a:r>
              <a:rPr lang="en-US" sz="1200" dirty="0">
                <a:latin typeface="Courier" pitchFamily="2" charset="0"/>
              </a:rPr>
              <a:t>REQUEST DISK WRITE</a:t>
            </a:r>
            <a:endParaRPr lang="en-US" sz="1200" dirty="0">
              <a:latin typeface="+mn-lt"/>
            </a:endParaRPr>
          </a:p>
          <a:p>
            <a:pPr lvl="1"/>
            <a:r>
              <a:rPr lang="en-US" sz="1200" dirty="0">
                <a:latin typeface="Courier" pitchFamily="2" charset="0"/>
              </a:rPr>
              <a:t>CALL OS SCHEDULER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FD02-070E-2E42-978A-2536F0E95B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D01BD-3380-1E4E-A2AC-A664DD47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0ADE9C-C116-9E4B-86BE-B899186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B6289D-DE9B-4446-ABDC-90DABBA55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3"/>
            <a:ext cx="5519511" cy="239497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device driver </a:t>
            </a:r>
            <a:r>
              <a:rPr lang="en-US" sz="2000" dirty="0"/>
              <a:t>allows the OS to interact with a manufacturer specific device through a uniform interface:</a:t>
            </a:r>
          </a:p>
          <a:p>
            <a:endParaRPr lang="en-US" sz="2000" dirty="0"/>
          </a:p>
          <a:p>
            <a:pPr lvl="1"/>
            <a:r>
              <a:rPr lang="en-US" sz="1800" dirty="0"/>
              <a:t>Three main types:</a:t>
            </a:r>
          </a:p>
          <a:p>
            <a:pPr lvl="2"/>
            <a:r>
              <a:rPr lang="en-US" sz="1600" dirty="0"/>
              <a:t>Block Devices</a:t>
            </a:r>
          </a:p>
          <a:p>
            <a:pPr lvl="2"/>
            <a:r>
              <a:rPr lang="en-US" sz="1600" dirty="0"/>
              <a:t>Character Devices</a:t>
            </a:r>
          </a:p>
          <a:p>
            <a:pPr lvl="2"/>
            <a:r>
              <a:rPr lang="en-US" sz="1600" dirty="0"/>
              <a:t>Packet (Network)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E6AE-F9E0-734F-8789-174540B8AF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8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8CFC74-3F6D-6F40-A90E-0BC473B38245}"/>
              </a:ext>
            </a:extLst>
          </p:cNvPr>
          <p:cNvSpPr/>
          <p:nvPr/>
        </p:nvSpPr>
        <p:spPr>
          <a:xfrm>
            <a:off x="2719721" y="1502541"/>
            <a:ext cx="2279167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9C384-77ED-7D47-B5C6-DA4256C5AB7E}"/>
              </a:ext>
            </a:extLst>
          </p:cNvPr>
          <p:cNvSpPr txBox="1"/>
          <p:nvPr/>
        </p:nvSpPr>
        <p:spPr>
          <a:xfrm>
            <a:off x="2486057" y="639595"/>
            <a:ext cx="4158511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menu_file_open</a:t>
            </a:r>
            <a:r>
              <a:rPr lang="en-US" dirty="0">
                <a:latin typeface="Courier" pitchFamily="2" charset="0"/>
              </a:rPr>
              <a:t>(char *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) {  </a:t>
            </a:r>
          </a:p>
          <a:p>
            <a:r>
              <a:rPr lang="en-US" dirty="0">
                <a:latin typeface="Courier" pitchFamily="2" charset="0"/>
              </a:rPr>
              <a:t>  FILE *f = </a:t>
            </a:r>
            <a:r>
              <a:rPr lang="en-US" dirty="0" err="1">
                <a:latin typeface="Courier" pitchFamily="2" charset="0"/>
              </a:rPr>
              <a:t>fopen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,”</a:t>
            </a:r>
            <a:r>
              <a:rPr lang="en-US" dirty="0" err="1">
                <a:latin typeface="Courier" pitchFamily="2" charset="0"/>
              </a:rPr>
              <a:t>rw</a:t>
            </a:r>
            <a:r>
              <a:rPr lang="en-US" dirty="0">
                <a:latin typeface="Courier" pitchFamily="2" charset="0"/>
              </a:rPr>
              <a:t>”);</a:t>
            </a:r>
          </a:p>
          <a:p>
            <a:r>
              <a:rPr lang="en-US" dirty="0">
                <a:latin typeface="Courier" pitchFamily="2" charset="0"/>
              </a:rPr>
              <a:t>  n = </a:t>
            </a:r>
            <a:r>
              <a:rPr lang="en-US" i="1" dirty="0">
                <a:latin typeface="Courier" pitchFamily="2" charset="0"/>
              </a:rPr>
              <a:t>the size of file f</a:t>
            </a:r>
          </a:p>
          <a:p>
            <a:r>
              <a:rPr lang="en-US" dirty="0">
                <a:latin typeface="Courier" pitchFamily="2" charset="0"/>
              </a:rPr>
              <a:t>  char *buffer = (char *)malloc(n+1);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n, buffer);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process the data in buffer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fclose</a:t>
            </a:r>
            <a:r>
              <a:rPr lang="en-US" dirty="0">
                <a:latin typeface="Courier" pitchFamily="2" charset="0"/>
              </a:rPr>
              <a:t>(f);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090057-1F52-A44E-A1E3-989A424B2A94}"/>
              </a:ext>
            </a:extLst>
          </p:cNvPr>
          <p:cNvSpPr/>
          <p:nvPr/>
        </p:nvSpPr>
        <p:spPr>
          <a:xfrm>
            <a:off x="3931781" y="4138943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CB710-04FB-BC41-85C0-1D0B2885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72" y="0"/>
            <a:ext cx="6371302" cy="645300"/>
          </a:xfrm>
        </p:spPr>
        <p:txBody>
          <a:bodyPr/>
          <a:lstStyle/>
          <a:p>
            <a:r>
              <a:rPr lang="en-US" dirty="0"/>
              <a:t>File Read: The HLL User Program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64411-C1F6-2B4E-84E5-564CCE5873A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57656-C13A-9946-A909-6DC6462C7AA5}"/>
              </a:ext>
            </a:extLst>
          </p:cNvPr>
          <p:cNvSpPr txBox="1"/>
          <p:nvPr/>
        </p:nvSpPr>
        <p:spPr>
          <a:xfrm rot="16200000">
            <a:off x="1673917" y="1348652"/>
            <a:ext cx="1242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HLL Program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A985E-5816-104B-A218-E4DF1F301543}"/>
              </a:ext>
            </a:extLst>
          </p:cNvPr>
          <p:cNvGrpSpPr/>
          <p:nvPr/>
        </p:nvGrpSpPr>
        <p:grpSpPr>
          <a:xfrm>
            <a:off x="3366826" y="2461042"/>
            <a:ext cx="2350539" cy="2633388"/>
            <a:chOff x="3366826" y="2461042"/>
            <a:chExt cx="2350539" cy="2633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16153-6CA2-F94C-9C08-5E2ABA57EC14}"/>
                </a:ext>
              </a:extLst>
            </p:cNvPr>
            <p:cNvSpPr txBox="1"/>
            <p:nvPr/>
          </p:nvSpPr>
          <p:spPr>
            <a:xfrm>
              <a:off x="3706878" y="3278548"/>
              <a:ext cx="2010487" cy="181588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pitchFamily="2" charset="0"/>
                </a:rPr>
                <a:t>fgets</a:t>
              </a:r>
              <a:r>
                <a:rPr lang="en-US" dirty="0">
                  <a:latin typeface="Courier" pitchFamily="2" charset="0"/>
                </a:rPr>
                <a:t>(f, n, b) { </a:t>
              </a:r>
            </a:p>
            <a:p>
              <a:r>
                <a:rPr lang="en-US" dirty="0">
                  <a:latin typeface="Courier" pitchFamily="2" charset="0"/>
                </a:rPr>
                <a:t>  </a:t>
              </a:r>
              <a:r>
                <a:rPr lang="en-US" i="1" dirty="0">
                  <a:latin typeface="Courier" pitchFamily="2" charset="0"/>
                </a:rPr>
                <a:t>PUSH f</a:t>
              </a:r>
            </a:p>
            <a:p>
              <a:r>
                <a:rPr lang="en-US" i="1" dirty="0">
                  <a:latin typeface="Courier" pitchFamily="2" charset="0"/>
                </a:rPr>
                <a:t>  PUSH n</a:t>
              </a:r>
            </a:p>
            <a:p>
              <a:r>
                <a:rPr lang="en-US" i="1" dirty="0">
                  <a:latin typeface="Courier" pitchFamily="2" charset="0"/>
                </a:rPr>
                <a:t>  PUSH b</a:t>
              </a:r>
            </a:p>
            <a:p>
              <a:r>
                <a:rPr lang="en-US" i="1" dirty="0">
                  <a:latin typeface="Courier" pitchFamily="2" charset="0"/>
                </a:rPr>
                <a:t>  LOAD SCR #0</a:t>
              </a:r>
            </a:p>
            <a:p>
              <a:r>
                <a:rPr lang="en-US" i="1" dirty="0">
                  <a:latin typeface="Courier" pitchFamily="2" charset="0"/>
                </a:rPr>
                <a:t>  INT_IRQ #18</a:t>
              </a:r>
            </a:p>
            <a:p>
              <a:r>
                <a:rPr lang="en-US" i="1" dirty="0">
                  <a:latin typeface="Courier" pitchFamily="2" charset="0"/>
                </a:rPr>
                <a:t>  RET</a:t>
              </a:r>
            </a:p>
            <a:p>
              <a:r>
                <a:rPr lang="en-US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6C422912-39B2-E948-83BA-61184F5881A4}"/>
                </a:ext>
              </a:extLst>
            </p:cNvPr>
            <p:cNvSpPr/>
            <p:nvPr/>
          </p:nvSpPr>
          <p:spPr>
            <a:xfrm>
              <a:off x="4376346" y="2461042"/>
              <a:ext cx="368001" cy="81750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90D23-6B96-B24A-A3BB-8F0A5C1C153D}"/>
                </a:ext>
              </a:extLst>
            </p:cNvPr>
            <p:cNvSpPr txBox="1"/>
            <p:nvPr/>
          </p:nvSpPr>
          <p:spPr>
            <a:xfrm rot="16200000">
              <a:off x="2916222" y="3924879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Library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9D3CA2-8E92-3D43-BE9B-2A43CD2BB5B4}"/>
                </a:ext>
              </a:extLst>
            </p:cNvPr>
            <p:cNvSpPr txBox="1"/>
            <p:nvPr/>
          </p:nvSpPr>
          <p:spPr>
            <a:xfrm rot="21133832" flipH="1">
              <a:off x="3818565" y="2715529"/>
              <a:ext cx="1483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Print" panose="02000800000000000000" pitchFamily="2" charset="0"/>
                </a:rPr>
                <a:t>Function 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2E0F6D-1100-4C43-9D9A-2FD4C3A5E0B2}"/>
              </a:ext>
            </a:extLst>
          </p:cNvPr>
          <p:cNvSpPr/>
          <p:nvPr/>
        </p:nvSpPr>
        <p:spPr>
          <a:xfrm>
            <a:off x="7121937" y="4112929"/>
            <a:ext cx="1788796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4A6F25-B7E3-7846-8E90-73C570D6DD94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286898C-68C0-FF4C-9BBB-8C3086639552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C900BC81-A601-5241-97A1-867926F72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7834E9-2528-6149-BE64-091914D5B297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E0750A-6929-664E-BBE8-2BAB4FA420D7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77C200-1F8C-CE48-9B02-C0458F41A3A6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F5D418-F498-B84D-9C22-43A10BB8C7E5}"/>
              </a:ext>
            </a:extLst>
          </p:cNvPr>
          <p:cNvSpPr/>
          <p:nvPr/>
        </p:nvSpPr>
        <p:spPr>
          <a:xfrm>
            <a:off x="4437166" y="2997878"/>
            <a:ext cx="1884229" cy="28171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0CE849C-83F1-9C45-A625-1D85FE937DEB}"/>
              </a:ext>
            </a:extLst>
          </p:cNvPr>
          <p:cNvSpPr/>
          <p:nvPr/>
        </p:nvSpPr>
        <p:spPr>
          <a:xfrm>
            <a:off x="7158336" y="2398721"/>
            <a:ext cx="1808381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B661CA3-ABAD-6549-83F5-E5C2357332AC}"/>
              </a:ext>
            </a:extLst>
          </p:cNvPr>
          <p:cNvSpPr/>
          <p:nvPr/>
        </p:nvSpPr>
        <p:spPr>
          <a:xfrm>
            <a:off x="4304632" y="2613578"/>
            <a:ext cx="2016764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53AC39-23F7-2D43-AF0A-ED4FE43CCDFD}"/>
              </a:ext>
            </a:extLst>
          </p:cNvPr>
          <p:cNvSpPr/>
          <p:nvPr/>
        </p:nvSpPr>
        <p:spPr>
          <a:xfrm>
            <a:off x="1607946" y="4449515"/>
            <a:ext cx="1712960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07E35-1F3A-DB45-BC82-9968A8457457}"/>
              </a:ext>
            </a:extLst>
          </p:cNvPr>
          <p:cNvSpPr txBox="1"/>
          <p:nvPr/>
        </p:nvSpPr>
        <p:spPr>
          <a:xfrm>
            <a:off x="6896171" y="2161324"/>
            <a:ext cx="2140632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SCVect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2E596-4353-324D-8BC2-39861517216C}"/>
              </a:ext>
            </a:extLst>
          </p:cNvPr>
          <p:cNvSpPr txBox="1"/>
          <p:nvPr/>
        </p:nvSpPr>
        <p:spPr>
          <a:xfrm>
            <a:off x="1586938" y="4006853"/>
            <a:ext cx="1867819" cy="73866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Courier" pitchFamily="2" charset="0"/>
              </a:rPr>
              <a:t>SET_KERNEL_MODE</a:t>
            </a:r>
          </a:p>
          <a:p>
            <a:r>
              <a:rPr lang="en-US" dirty="0">
                <a:latin typeface="Courier" pitchFamily="2" charset="0"/>
              </a:rPr>
              <a:t>RA ← PC</a:t>
            </a:r>
          </a:p>
          <a:p>
            <a:r>
              <a:rPr lang="en-US" dirty="0">
                <a:latin typeface="Courier" pitchFamily="2" charset="0"/>
              </a:rPr>
              <a:t>PC ← </a:t>
            </a:r>
            <a:r>
              <a:rPr lang="en-US" dirty="0" err="1">
                <a:latin typeface="Courier" pitchFamily="2" charset="0"/>
              </a:rPr>
              <a:t>IVect</a:t>
            </a:r>
            <a:r>
              <a:rPr lang="en-US" dirty="0">
                <a:latin typeface="Courier" pitchFamily="2" charset="0"/>
              </a:rPr>
              <a:t>[IRQ]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B46A20-0B85-BB44-82DE-D55A675CCE77}"/>
              </a:ext>
            </a:extLst>
          </p:cNvPr>
          <p:cNvSpPr/>
          <p:nvPr/>
        </p:nvSpPr>
        <p:spPr>
          <a:xfrm>
            <a:off x="1766385" y="2430766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BBF16-945A-C44A-B66E-16604D2272D0}"/>
              </a:ext>
            </a:extLst>
          </p:cNvPr>
          <p:cNvSpPr txBox="1"/>
          <p:nvPr/>
        </p:nvSpPr>
        <p:spPr>
          <a:xfrm>
            <a:off x="1572738" y="1556923"/>
            <a:ext cx="1752403" cy="160043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b) { </a:t>
            </a:r>
          </a:p>
          <a:p>
            <a:r>
              <a:rPr lang="en-US" dirty="0">
                <a:latin typeface="Courier" pitchFamily="2" charset="0"/>
              </a:rPr>
              <a:t>  PUSH f</a:t>
            </a:r>
          </a:p>
          <a:p>
            <a:r>
              <a:rPr lang="en-US" dirty="0">
                <a:latin typeface="Courier" pitchFamily="2" charset="0"/>
              </a:rPr>
              <a:t>  PUSH b</a:t>
            </a:r>
          </a:p>
          <a:p>
            <a:r>
              <a:rPr lang="en-US" dirty="0">
                <a:latin typeface="Courier" pitchFamily="2" charset="0"/>
              </a:rPr>
              <a:t>  LOAD SCR #0</a:t>
            </a:r>
          </a:p>
          <a:p>
            <a:r>
              <a:rPr lang="en-US" dirty="0">
                <a:latin typeface="Courier" pitchFamily="2" charset="0"/>
              </a:rPr>
              <a:t>  INT_IRQ #18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7947B-8338-BF44-BDB2-9E8F3D0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53F71-2274-FA4B-B6D9-EF70A0D233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B960D-880A-EB44-83D7-82914BFCDF6F}"/>
              </a:ext>
            </a:extLst>
          </p:cNvPr>
          <p:cNvSpPr txBox="1"/>
          <p:nvPr/>
        </p:nvSpPr>
        <p:spPr>
          <a:xfrm rot="16200000">
            <a:off x="782082" y="220325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E61C27-AF9D-2740-A113-4F315659A5BD}"/>
              </a:ext>
            </a:extLst>
          </p:cNvPr>
          <p:cNvSpPr txBox="1"/>
          <p:nvPr/>
        </p:nvSpPr>
        <p:spPr>
          <a:xfrm rot="16200000">
            <a:off x="845346" y="422229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58B0306-8921-FE4E-B5BD-07478F9BD27A}"/>
              </a:ext>
            </a:extLst>
          </p:cNvPr>
          <p:cNvSpPr/>
          <p:nvPr/>
        </p:nvSpPr>
        <p:spPr>
          <a:xfrm>
            <a:off x="6197595" y="2267348"/>
            <a:ext cx="72850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332C4392-3B98-9146-BCB5-91A169DE367D}"/>
              </a:ext>
            </a:extLst>
          </p:cNvPr>
          <p:cNvSpPr/>
          <p:nvPr/>
        </p:nvSpPr>
        <p:spPr>
          <a:xfrm flipV="1">
            <a:off x="6321396" y="3115428"/>
            <a:ext cx="574775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81AD43D3-E07A-C94D-9C51-FE33471F1DFC}"/>
              </a:ext>
            </a:extLst>
          </p:cNvPr>
          <p:cNvSpPr/>
          <p:nvPr/>
        </p:nvSpPr>
        <p:spPr>
          <a:xfrm>
            <a:off x="2300779" y="3176954"/>
            <a:ext cx="368001" cy="8175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5FBFB-0686-0E4F-917B-6C9710B5E9F8}"/>
              </a:ext>
            </a:extLst>
          </p:cNvPr>
          <p:cNvSpPr txBox="1"/>
          <p:nvPr/>
        </p:nvSpPr>
        <p:spPr>
          <a:xfrm rot="21133832" flipH="1">
            <a:off x="1442225" y="3387540"/>
            <a:ext cx="2591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Interrupt / System Call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DDAD8-C76A-4D41-8CC8-477AC1AEAF63}"/>
              </a:ext>
            </a:extLst>
          </p:cNvPr>
          <p:cNvSpPr txBox="1"/>
          <p:nvPr/>
        </p:nvSpPr>
        <p:spPr>
          <a:xfrm>
            <a:off x="6898344" y="3213778"/>
            <a:ext cx="2081336" cy="176971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  <a:endParaRPr lang="en-US" sz="800" i="1" dirty="0">
              <a:latin typeface="Courier" pitchFamily="2" charset="0"/>
            </a:endParaRPr>
          </a:p>
          <a:p>
            <a:r>
              <a:rPr lang="en-US" sz="800" i="1" dirty="0">
                <a:latin typeface="Courier" pitchFamily="2" charset="0"/>
              </a:rPr>
              <a:t>    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70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43" grpId="0" animBg="1"/>
      <p:bldP spid="42" grpId="0" animBg="1"/>
      <p:bldP spid="41" grpId="0" animBg="1"/>
      <p:bldP spid="25" grpId="0" animBg="1"/>
      <p:bldP spid="23" grpId="0" animBg="1"/>
      <p:bldP spid="24" grpId="0"/>
      <p:bldP spid="35" grpId="0" animBg="1"/>
      <p:bldP spid="37" grpId="0" animBg="1"/>
      <p:bldP spid="38" grpId="0" animBg="1"/>
      <p:bldP spid="39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Disk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B48A10-0154-664D-A4CE-AA3EEC6B4883}"/>
              </a:ext>
            </a:extLst>
          </p:cNvPr>
          <p:cNvSpPr/>
          <p:nvPr/>
        </p:nvSpPr>
        <p:spPr>
          <a:xfrm>
            <a:off x="7272546" y="4140922"/>
            <a:ext cx="1694171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8EF33-01CE-7644-9554-00D14B0BEE86}"/>
              </a:ext>
            </a:extLst>
          </p:cNvPr>
          <p:cNvSpPr txBox="1"/>
          <p:nvPr/>
        </p:nvSpPr>
        <p:spPr>
          <a:xfrm>
            <a:off x="7078292" y="3232981"/>
            <a:ext cx="1951175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</a:p>
          <a:p>
            <a:r>
              <a:rPr lang="en-US" i="1" dirty="0">
                <a:latin typeface="Courier" pitchFamily="2" charset="0"/>
              </a:rPr>
              <a:t>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98D75-441D-A64D-858F-D96AE0C8A0CB}"/>
              </a:ext>
            </a:extLst>
          </p:cNvPr>
          <p:cNvSpPr txBox="1"/>
          <p:nvPr/>
        </p:nvSpPr>
        <p:spPr>
          <a:xfrm>
            <a:off x="7026315" y="2161324"/>
            <a:ext cx="2010487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4EECA-26A6-FB4D-B37D-C69A49B3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4BBA-3328-2A44-BBDC-7B6FBB65F2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0F1A5-4E60-5942-802D-E0B5B0FA37D2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5EB932-37FC-3943-95D0-DDC7D326B9FD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E930BFE-B0E5-4943-A691-A3814B9DA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0089DE-47D9-A448-B16D-2BDDC9214E96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E5EF0-3C74-CC4C-9418-172AB95BB3E3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0FF385-236D-D142-BF92-A94BAAECF8CF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CF32CD-C6A3-084A-832D-A921CEEED200}"/>
              </a:ext>
            </a:extLst>
          </p:cNvPr>
          <p:cNvSpPr/>
          <p:nvPr/>
        </p:nvSpPr>
        <p:spPr>
          <a:xfrm>
            <a:off x="4447025" y="2212267"/>
            <a:ext cx="1887388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2B86C-D27B-6840-A59E-6D0E68C63F7F}"/>
              </a:ext>
            </a:extLst>
          </p:cNvPr>
          <p:cNvSpPr txBox="1"/>
          <p:nvPr/>
        </p:nvSpPr>
        <p:spPr>
          <a:xfrm>
            <a:off x="7026315" y="102139"/>
            <a:ext cx="2010487" cy="193899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DISK_ISR()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</a:p>
          <a:p>
            <a:r>
              <a:rPr lang="en-US" dirty="0">
                <a:latin typeface="Courier" pitchFamily="2" charset="0"/>
              </a:rPr>
              <a:t>  …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READY</a:t>
            </a:r>
          </a:p>
          <a:p>
            <a:r>
              <a:rPr lang="en-US" i="1" dirty="0">
                <a:latin typeface="Courier" pitchFamily="2" charset="0"/>
              </a:rPr>
              <a:t>  Restore Context</a:t>
            </a:r>
          </a:p>
          <a:p>
            <a:r>
              <a:rPr lang="en-US" dirty="0">
                <a:latin typeface="Courier" pitchFamily="2" charset="0"/>
              </a:rPr>
              <a:t>  INT_RETURN {</a:t>
            </a:r>
          </a:p>
          <a:p>
            <a:r>
              <a:rPr lang="en-US" sz="1100" i="1" dirty="0">
                <a:latin typeface="Courier" pitchFamily="2" charset="0"/>
              </a:rPr>
              <a:t>    </a:t>
            </a:r>
            <a:r>
              <a:rPr lang="en-US" sz="1050" i="1" dirty="0">
                <a:latin typeface="Courier" pitchFamily="2" charset="0"/>
              </a:rPr>
              <a:t>PC ← RA</a:t>
            </a:r>
          </a:p>
          <a:p>
            <a:r>
              <a:rPr lang="en-US" sz="1050" i="1" dirty="0">
                <a:latin typeface="Courier" pitchFamily="2" charset="0"/>
              </a:rPr>
              <a:t>    SET_USER_MODE </a:t>
            </a:r>
            <a:r>
              <a:rPr lang="en-US" sz="1100" i="1" dirty="0">
                <a:latin typeface="Courier" pitchFamily="2" charset="0"/>
              </a:rPr>
              <a:t>}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F509413-8806-4245-9C39-EE2C3CC39544}"/>
              </a:ext>
            </a:extLst>
          </p:cNvPr>
          <p:cNvSpPr/>
          <p:nvPr/>
        </p:nvSpPr>
        <p:spPr>
          <a:xfrm>
            <a:off x="6197595" y="205274"/>
            <a:ext cx="854816" cy="2172168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0050555-6E9E-B84B-96E8-79032C9DF1CC}"/>
              </a:ext>
            </a:extLst>
          </p:cNvPr>
          <p:cNvSpPr/>
          <p:nvPr/>
        </p:nvSpPr>
        <p:spPr>
          <a:xfrm>
            <a:off x="6197595" y="2267348"/>
            <a:ext cx="82872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0D8F9D9-D57E-E64E-8884-5A1F1709E236}"/>
              </a:ext>
            </a:extLst>
          </p:cNvPr>
          <p:cNvSpPr/>
          <p:nvPr/>
        </p:nvSpPr>
        <p:spPr>
          <a:xfrm flipV="1">
            <a:off x="6321396" y="3115428"/>
            <a:ext cx="828720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>
            <a:extLst>
              <a:ext uri="{FF2B5EF4-FFF2-40B4-BE49-F238E27FC236}">
                <a16:creationId xmlns:a16="http://schemas.microsoft.com/office/drawing/2014/main" id="{B7CEC8B9-7BA2-DE47-9720-90A38FBCAC9C}"/>
              </a:ext>
            </a:extLst>
          </p:cNvPr>
          <p:cNvSpPr/>
          <p:nvPr/>
        </p:nvSpPr>
        <p:spPr>
          <a:xfrm>
            <a:off x="1971111" y="2835850"/>
            <a:ext cx="368001" cy="694257"/>
          </a:xfrm>
          <a:prstGeom prst="upDownArrow">
            <a:avLst>
              <a:gd name="adj1" fmla="val 50000"/>
              <a:gd name="adj2" fmla="val 4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112C536-3C49-9146-8C1D-FBF23908F687}"/>
              </a:ext>
            </a:extLst>
          </p:cNvPr>
          <p:cNvSpPr/>
          <p:nvPr/>
        </p:nvSpPr>
        <p:spPr>
          <a:xfrm>
            <a:off x="1289011" y="166080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BC5F20-575A-104D-98FB-A6F6974B205A}"/>
              </a:ext>
            </a:extLst>
          </p:cNvPr>
          <p:cNvSpPr/>
          <p:nvPr/>
        </p:nvSpPr>
        <p:spPr>
          <a:xfrm>
            <a:off x="1289011" y="209758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9D90A0-C4F0-D142-8A48-CDEB991FC5BD}"/>
              </a:ext>
            </a:extLst>
          </p:cNvPr>
          <p:cNvSpPr/>
          <p:nvPr/>
        </p:nvSpPr>
        <p:spPr>
          <a:xfrm>
            <a:off x="647320" y="3833985"/>
            <a:ext cx="2940316" cy="3864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C2EF7-2B96-8E4E-9DE6-7FF4A1A4EE94}"/>
              </a:ext>
            </a:extLst>
          </p:cNvPr>
          <p:cNvSpPr txBox="1"/>
          <p:nvPr/>
        </p:nvSpPr>
        <p:spPr>
          <a:xfrm>
            <a:off x="1109091" y="1450854"/>
            <a:ext cx="2654894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REQUEST READ {</a:t>
            </a:r>
          </a:p>
          <a:p>
            <a:r>
              <a:rPr lang="en-US" dirty="0">
                <a:latin typeface="Courier" pitchFamily="2" charset="0"/>
              </a:rPr>
              <a:t>  Find C:H:S for file f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PUSH Parameters</a:t>
            </a:r>
          </a:p>
          <a:p>
            <a:r>
              <a:rPr lang="en-US" dirty="0">
                <a:latin typeface="Courier" pitchFamily="2" charset="0"/>
              </a:rPr>
              <a:t>  CALL Device Driver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051F6-5B88-5A4C-A03E-B1BD2A8CEE8F}"/>
              </a:ext>
            </a:extLst>
          </p:cNvPr>
          <p:cNvSpPr txBox="1"/>
          <p:nvPr/>
        </p:nvSpPr>
        <p:spPr>
          <a:xfrm>
            <a:off x="420958" y="3544805"/>
            <a:ext cx="3836307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DISK_DevDriver_READ</a:t>
            </a:r>
            <a:r>
              <a:rPr lang="en-US" dirty="0">
                <a:latin typeface="Courier" pitchFamily="2" charset="0"/>
              </a:rPr>
              <a:t>(C:H:S) {</a:t>
            </a:r>
          </a:p>
          <a:p>
            <a:r>
              <a:rPr lang="en-US" dirty="0">
                <a:latin typeface="Courier" pitchFamily="2" charset="0"/>
              </a:rPr>
              <a:t>  Translate read C:H:S into </a:t>
            </a:r>
          </a:p>
          <a:p>
            <a:r>
              <a:rPr lang="en-US" dirty="0">
                <a:latin typeface="Courier" pitchFamily="2" charset="0"/>
              </a:rPr>
              <a:t>  disk specific commands.</a:t>
            </a:r>
          </a:p>
          <a:p>
            <a:r>
              <a:rPr lang="en-US" dirty="0">
                <a:latin typeface="Courier" pitchFamily="2" charset="0"/>
              </a:rPr>
              <a:t>  Issue commands to disk hardware.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046FD-26C0-674E-996B-80DBCBAD58A3}"/>
              </a:ext>
            </a:extLst>
          </p:cNvPr>
          <p:cNvSpPr txBox="1"/>
          <p:nvPr/>
        </p:nvSpPr>
        <p:spPr>
          <a:xfrm rot="21133832" flipH="1">
            <a:off x="1438742" y="3036437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0793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1" grpId="0" animBg="1"/>
      <p:bldP spid="26" grpId="0" animBg="1"/>
      <p:bldP spid="9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881CB-C7FA-4A4D-A7A1-283304CF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Stored Program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CDEF3-877F-144A-BBB9-6D32B2CE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62" y="1747789"/>
            <a:ext cx="5887643" cy="29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4E8B68-0678-4347-8B87-BDA28C8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Abstractions for Input/Output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FBC07-99FF-8B4E-AF0E-A818AED8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276134"/>
            <a:ext cx="5584825" cy="2327867"/>
          </a:xfrm>
        </p:spPr>
        <p:txBody>
          <a:bodyPr/>
          <a:lstStyle/>
          <a:p>
            <a:r>
              <a:rPr lang="en-US" sz="2000" dirty="0"/>
              <a:t>The Chasm: Devices are physical hardware with electrical signals providing access and control, but programs use instruction and users point and click.</a:t>
            </a:r>
          </a:p>
          <a:p>
            <a:pPr lvl="1"/>
            <a:r>
              <a:rPr lang="en-US" sz="1800" dirty="0"/>
              <a:t>E.g. A physical disk drive stores blocks of bytes, but users interact with files and directories (folders).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75BF-6B76-DF4E-8CD4-BF2AEDB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279600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5B879-5ED1-A24A-B831-7E7354B1CC28}"/>
              </a:ext>
            </a:extLst>
          </p:cNvPr>
          <p:cNvSpPr txBox="1"/>
          <p:nvPr/>
        </p:nvSpPr>
        <p:spPr>
          <a:xfrm>
            <a:off x="87818" y="4370385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A5A32-8099-9A41-9769-2E6ABF36E3C4}"/>
              </a:ext>
            </a:extLst>
          </p:cNvPr>
          <p:cNvGrpSpPr/>
          <p:nvPr/>
        </p:nvGrpSpPr>
        <p:grpSpPr>
          <a:xfrm>
            <a:off x="3868680" y="3324185"/>
            <a:ext cx="2679481" cy="1569660"/>
            <a:chOff x="3868680" y="3324185"/>
            <a:chExt cx="2679481" cy="15696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ACFCB62-AB1E-1343-98E6-C71D45D1C125}"/>
                </a:ext>
              </a:extLst>
            </p:cNvPr>
            <p:cNvSpPr/>
            <p:nvPr/>
          </p:nvSpPr>
          <p:spPr>
            <a:xfrm rot="20852688">
              <a:off x="5002316" y="4545761"/>
              <a:ext cx="637196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0C0541-3828-C342-9234-744AB09CC089}"/>
                </a:ext>
              </a:extLst>
            </p:cNvPr>
            <p:cNvSpPr/>
            <p:nvPr/>
          </p:nvSpPr>
          <p:spPr>
            <a:xfrm rot="20852688">
              <a:off x="4765492" y="3545358"/>
              <a:ext cx="1203980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8D1F0A-9275-2A4D-95C0-9B51597058EA}"/>
                </a:ext>
              </a:extLst>
            </p:cNvPr>
            <p:cNvSpPr/>
            <p:nvPr/>
          </p:nvSpPr>
          <p:spPr>
            <a:xfrm rot="20852688">
              <a:off x="5340344" y="3951670"/>
              <a:ext cx="930638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C3C4E-D737-3440-9BAC-3F9BEE3A36B0}"/>
                </a:ext>
              </a:extLst>
            </p:cNvPr>
            <p:cNvSpPr txBox="1"/>
            <p:nvPr/>
          </p:nvSpPr>
          <p:spPr>
            <a:xfrm rot="20915023">
              <a:off x="3868680" y="3324185"/>
              <a:ext cx="2679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Segoe Print" panose="02000800000000000000" pitchFamily="2" charset="0"/>
                </a:rPr>
                <a:t>Hardware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rooms, equipment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Program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class, team, student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OS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faculty, staff, coaches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16DCD-71EB-354E-977D-ED43FA4701CB}"/>
              </a:ext>
            </a:extLst>
          </p:cNvPr>
          <p:cNvSpPr/>
          <p:nvPr/>
        </p:nvSpPr>
        <p:spPr>
          <a:xfrm>
            <a:off x="4711149" y="2571750"/>
            <a:ext cx="4015409" cy="1738194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0C5B3-445E-D74E-9245-364477FB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Device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2BF1-F06B-1144-852C-41F39794C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50" y="1765044"/>
            <a:ext cx="3761340" cy="25449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device stack </a:t>
            </a:r>
            <a:r>
              <a:rPr lang="en-US" sz="2000" dirty="0"/>
              <a:t>creates </a:t>
            </a:r>
            <a:r>
              <a:rPr lang="en-US" sz="2000" i="1" dirty="0"/>
              <a:t>layers of abstraction</a:t>
            </a:r>
            <a:r>
              <a:rPr lang="en-US" sz="2000" dirty="0"/>
              <a:t>, each used by the neighboring layers, that provide </a:t>
            </a:r>
            <a:r>
              <a:rPr lang="en-US" sz="2000" i="1" dirty="0"/>
              <a:t>simplified and consistent access to a diverse range of devices.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E328C-C568-CE4B-BB29-54FE2F0E19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4A85E0-F377-964E-96F8-2302792DF87A}"/>
              </a:ext>
            </a:extLst>
          </p:cNvPr>
          <p:cNvSpPr/>
          <p:nvPr/>
        </p:nvSpPr>
        <p:spPr>
          <a:xfrm>
            <a:off x="5439187" y="4544461"/>
            <a:ext cx="3084011" cy="41987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Hardware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CDF28-E341-3144-87EC-FA62538DD86E}"/>
              </a:ext>
            </a:extLst>
          </p:cNvPr>
          <p:cNvSpPr/>
          <p:nvPr/>
        </p:nvSpPr>
        <p:spPr>
          <a:xfrm>
            <a:off x="5439187" y="3671726"/>
            <a:ext cx="308401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85C79D-5FD9-C64A-9060-C8005D7C8DFE}"/>
              </a:ext>
            </a:extLst>
          </p:cNvPr>
          <p:cNvSpPr/>
          <p:nvPr/>
        </p:nvSpPr>
        <p:spPr>
          <a:xfrm>
            <a:off x="5439187" y="1926258"/>
            <a:ext cx="3084011" cy="41987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Compiler/Interpreter Library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358D79-6805-4A48-A0F1-D2EF4FC166D8}"/>
              </a:ext>
            </a:extLst>
          </p:cNvPr>
          <p:cNvSpPr/>
          <p:nvPr/>
        </p:nvSpPr>
        <p:spPr>
          <a:xfrm>
            <a:off x="5435623" y="1053524"/>
            <a:ext cx="3087575" cy="4198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HLL Application Program Code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EA8BAE-0636-B249-AA7B-CC9E704E0A26}"/>
              </a:ext>
            </a:extLst>
          </p:cNvPr>
          <p:cNvGrpSpPr/>
          <p:nvPr/>
        </p:nvGrpSpPr>
        <p:grpSpPr>
          <a:xfrm>
            <a:off x="5439187" y="2635452"/>
            <a:ext cx="3084011" cy="835654"/>
            <a:chOff x="1487989" y="3149073"/>
            <a:chExt cx="3084011" cy="83565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ABE8847-4AC2-464E-A933-7EFDF08C2616}"/>
                </a:ext>
              </a:extLst>
            </p:cNvPr>
            <p:cNvSpPr/>
            <p:nvPr/>
          </p:nvSpPr>
          <p:spPr>
            <a:xfrm>
              <a:off x="1487989" y="3149073"/>
              <a:ext cx="3084011" cy="8356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Interrupt Handlers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E0232B-54E8-E840-B4D5-1006563FB7B0}"/>
                </a:ext>
              </a:extLst>
            </p:cNvPr>
            <p:cNvSpPr/>
            <p:nvPr/>
          </p:nvSpPr>
          <p:spPr>
            <a:xfrm>
              <a:off x="1627097" y="3527035"/>
              <a:ext cx="1360910" cy="2893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System Calls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9FAD6E1-DAD1-0A46-A018-98C3CE5D5852}"/>
                </a:ext>
              </a:extLst>
            </p:cNvPr>
            <p:cNvSpPr/>
            <p:nvPr/>
          </p:nvSpPr>
          <p:spPr>
            <a:xfrm>
              <a:off x="3093431" y="3527100"/>
              <a:ext cx="1360910" cy="2893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Device Interrupts</a:t>
              </a:r>
            </a:p>
          </p:txBody>
        </p:sp>
      </p:grp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483DC146-9913-B347-A306-5876703676D5}"/>
              </a:ext>
            </a:extLst>
          </p:cNvPr>
          <p:cNvSpPr/>
          <p:nvPr/>
        </p:nvSpPr>
        <p:spPr>
          <a:xfrm>
            <a:off x="6865660" y="1492063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A1000A0-9654-6B4B-B632-B6EEDA2A01FF}"/>
              </a:ext>
            </a:extLst>
          </p:cNvPr>
          <p:cNvSpPr/>
          <p:nvPr/>
        </p:nvSpPr>
        <p:spPr>
          <a:xfrm>
            <a:off x="6865659" y="4117424"/>
            <a:ext cx="227499" cy="419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8E12791-A55B-0C46-AD5F-178B4B9698AC}"/>
              </a:ext>
            </a:extLst>
          </p:cNvPr>
          <p:cNvSpPr/>
          <p:nvPr/>
        </p:nvSpPr>
        <p:spPr>
          <a:xfrm>
            <a:off x="5924158" y="2371955"/>
            <a:ext cx="228777" cy="641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5CFC6B6-3C8B-AC47-95A7-EACA86B8927E}"/>
              </a:ext>
            </a:extLst>
          </p:cNvPr>
          <p:cNvSpPr/>
          <p:nvPr/>
        </p:nvSpPr>
        <p:spPr>
          <a:xfrm>
            <a:off x="5924158" y="3334408"/>
            <a:ext cx="228777" cy="32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AFAEB86-817B-BA46-BFD8-3F4AA557856B}"/>
              </a:ext>
            </a:extLst>
          </p:cNvPr>
          <p:cNvSpPr/>
          <p:nvPr/>
        </p:nvSpPr>
        <p:spPr>
          <a:xfrm rot="10800000">
            <a:off x="7843209" y="2371955"/>
            <a:ext cx="228777" cy="615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429888F-DE95-D24C-A0A5-F627DEB9FC40}"/>
              </a:ext>
            </a:extLst>
          </p:cNvPr>
          <p:cNvSpPr/>
          <p:nvPr/>
        </p:nvSpPr>
        <p:spPr>
          <a:xfrm rot="10800000">
            <a:off x="8009948" y="3302795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152E61-A1FA-8747-B0A1-A27BC5025B1A}"/>
              </a:ext>
            </a:extLst>
          </p:cNvPr>
          <p:cNvSpPr/>
          <p:nvPr/>
        </p:nvSpPr>
        <p:spPr>
          <a:xfrm>
            <a:off x="5435623" y="174046"/>
            <a:ext cx="3087575" cy="4198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 (CLI/GUI)</a:t>
            </a:r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ABA97F30-590A-F543-9E49-30279E169550}"/>
              </a:ext>
            </a:extLst>
          </p:cNvPr>
          <p:cNvSpPr/>
          <p:nvPr/>
        </p:nvSpPr>
        <p:spPr>
          <a:xfrm>
            <a:off x="6865659" y="615182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F855D4FA-C062-D244-A2D4-F1312D55D2DF}"/>
              </a:ext>
            </a:extLst>
          </p:cNvPr>
          <p:cNvSpPr/>
          <p:nvPr/>
        </p:nvSpPr>
        <p:spPr>
          <a:xfrm>
            <a:off x="7322810" y="3325477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F30534A-87CF-C740-AD45-CE00ABB65A1C}"/>
              </a:ext>
            </a:extLst>
          </p:cNvPr>
          <p:cNvCxnSpPr>
            <a:cxnSpLocks/>
            <a:stCxn id="4" idx="3"/>
            <a:endCxn id="17" idx="3"/>
          </p:cNvCxnSpPr>
          <p:nvPr/>
        </p:nvCxnSpPr>
        <p:spPr>
          <a:xfrm flipV="1">
            <a:off x="8384847" y="3158169"/>
            <a:ext cx="20692" cy="1593830"/>
          </a:xfrm>
          <a:prstGeom prst="bentConnector3">
            <a:avLst>
              <a:gd name="adj1" fmla="val 298202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FD0AF7-C03D-254A-BB71-79BDD3DB6D68}"/>
              </a:ext>
            </a:extLst>
          </p:cNvPr>
          <p:cNvSpPr txBox="1"/>
          <p:nvPr/>
        </p:nvSpPr>
        <p:spPr>
          <a:xfrm>
            <a:off x="8523198" y="44785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F68FE-378E-0F42-BE24-AF85B0B3826E}"/>
              </a:ext>
            </a:extLst>
          </p:cNvPr>
          <p:cNvSpPr/>
          <p:nvPr/>
        </p:nvSpPr>
        <p:spPr>
          <a:xfrm>
            <a:off x="7881183" y="4631045"/>
            <a:ext cx="503664" cy="2419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08936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B60-714A-7A4D-B5C6-A87D68C4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24" y="90882"/>
            <a:ext cx="4944300" cy="645300"/>
          </a:xfrm>
        </p:spPr>
        <p:txBody>
          <a:bodyPr/>
          <a:lstStyle/>
          <a:p>
            <a:r>
              <a:rPr lang="en-US" dirty="0"/>
              <a:t>Device Drivers: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768B1-7786-2F43-9816-2790E81F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736182"/>
            <a:ext cx="5805524" cy="4407318"/>
          </a:xfrm>
        </p:spPr>
        <p:txBody>
          <a:bodyPr/>
          <a:lstStyle/>
          <a:p>
            <a:r>
              <a:rPr lang="en-US" sz="2000" dirty="0"/>
              <a:t>The OS defines a common set of I/O operations (read/write…) that can be performed.</a:t>
            </a:r>
          </a:p>
          <a:p>
            <a:r>
              <a:rPr lang="en-US" sz="2000" b="1" i="1" dirty="0"/>
              <a:t>Device drivers </a:t>
            </a:r>
            <a:r>
              <a:rPr lang="en-US" sz="2000" dirty="0"/>
              <a:t>translate the common operations into device specific commands and signals.</a:t>
            </a:r>
            <a:endParaRPr lang="en-US" sz="800" dirty="0"/>
          </a:p>
          <a:p>
            <a:pPr lvl="1"/>
            <a:endParaRPr lang="en-US" sz="2000" dirty="0"/>
          </a:p>
          <a:p>
            <a:r>
              <a:rPr lang="en-US" sz="2000" dirty="0"/>
              <a:t>Three broad classes of devices:</a:t>
            </a:r>
            <a:endParaRPr lang="en-US" sz="800" dirty="0"/>
          </a:p>
          <a:p>
            <a:pPr lvl="1"/>
            <a:r>
              <a:rPr lang="en-US" sz="2000" dirty="0"/>
              <a:t>Character Devices</a:t>
            </a:r>
          </a:p>
          <a:p>
            <a:pPr lvl="2"/>
            <a:r>
              <a:rPr lang="en-US" sz="2000" dirty="0"/>
              <a:t>Keyboard, Mouse</a:t>
            </a:r>
            <a:endParaRPr lang="en-US" sz="800" dirty="0"/>
          </a:p>
          <a:p>
            <a:pPr marL="1511300" lvl="3" indent="0">
              <a:buNone/>
            </a:pPr>
            <a:endParaRPr lang="en-US" sz="800" dirty="0"/>
          </a:p>
          <a:p>
            <a:pPr lvl="1"/>
            <a:r>
              <a:rPr lang="en-US" sz="2000" dirty="0"/>
              <a:t>Block Devices</a:t>
            </a:r>
          </a:p>
          <a:p>
            <a:pPr lvl="2"/>
            <a:r>
              <a:rPr lang="en-US" sz="2000" dirty="0"/>
              <a:t>Disk drives (HDD/SDD)</a:t>
            </a:r>
            <a:endParaRPr lang="en-US" sz="800" dirty="0"/>
          </a:p>
          <a:p>
            <a:pPr lvl="2"/>
            <a:endParaRPr lang="en-US" sz="800" dirty="0"/>
          </a:p>
          <a:p>
            <a:pPr lvl="1"/>
            <a:r>
              <a:rPr lang="en-US" sz="2000" dirty="0"/>
              <a:t>Packet Devices</a:t>
            </a:r>
          </a:p>
          <a:p>
            <a:pPr lvl="2"/>
            <a:r>
              <a:rPr lang="en-US" sz="2000" dirty="0"/>
              <a:t>Network Interface Card (NIC)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31EC-0BBF-BE44-9D34-4EBBC9DEF7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69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9F59-BDDF-164C-BBA3-8E4883B0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208" y="0"/>
            <a:ext cx="5783270" cy="645300"/>
          </a:xfrm>
        </p:spPr>
        <p:txBody>
          <a:bodyPr/>
          <a:lstStyle/>
          <a:p>
            <a:r>
              <a:rPr lang="en-US" dirty="0"/>
              <a:t>A Character Device: Keyboard Input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22FC0C1-5DF7-FB4C-B0A2-2C55AC93626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80743" y="766806"/>
            <a:ext cx="4363866" cy="4198100"/>
          </a:xfrm>
        </p:spPr>
        <p:txBody>
          <a:bodyPr/>
          <a:lstStyle/>
          <a:p>
            <a:r>
              <a:rPr lang="en-US" sz="1600" dirty="0"/>
              <a:t>User presses a key</a:t>
            </a:r>
          </a:p>
          <a:p>
            <a:r>
              <a:rPr lang="en-US" sz="1600" dirty="0"/>
              <a:t>Keyboard signals the PIC</a:t>
            </a:r>
          </a:p>
          <a:p>
            <a:pPr lvl="1"/>
            <a:r>
              <a:rPr lang="en-US" sz="1600" dirty="0"/>
              <a:t>PIC sends IRQ to Control Unit</a:t>
            </a:r>
          </a:p>
          <a:p>
            <a:pPr lvl="1"/>
            <a:r>
              <a:rPr lang="en-US" sz="1600" dirty="0"/>
              <a:t>Control Unit transfers control to ISR</a:t>
            </a:r>
          </a:p>
          <a:p>
            <a:r>
              <a:rPr lang="en-US" sz="1600" dirty="0"/>
              <a:t>Keyboard ISR:</a:t>
            </a:r>
          </a:p>
          <a:p>
            <a:pPr lvl="1"/>
            <a:r>
              <a:rPr lang="en-US" dirty="0">
                <a:latin typeface="Courier" pitchFamily="2" charset="0"/>
              </a:rPr>
              <a:t>PRESERVE REGs</a:t>
            </a:r>
          </a:p>
          <a:p>
            <a:pPr lvl="1"/>
            <a:r>
              <a:rPr lang="en-US" dirty="0">
                <a:latin typeface="+mn-lt"/>
              </a:rPr>
              <a:t>Process interrupt:</a:t>
            </a:r>
          </a:p>
          <a:p>
            <a:pPr lvl="2"/>
            <a:r>
              <a:rPr lang="en-US" dirty="0">
                <a:latin typeface="+mn-lt"/>
              </a:rPr>
              <a:t>Get the char from KB device</a:t>
            </a:r>
          </a:p>
          <a:p>
            <a:pPr lvl="2"/>
            <a:r>
              <a:rPr lang="en-US" dirty="0">
                <a:latin typeface="+mn-lt"/>
              </a:rPr>
              <a:t>Identify the active window</a:t>
            </a:r>
          </a:p>
          <a:p>
            <a:pPr lvl="2"/>
            <a:r>
              <a:rPr lang="en-US" dirty="0">
                <a:latin typeface="+mn-lt"/>
              </a:rPr>
              <a:t>Deliver data to the process</a:t>
            </a:r>
          </a:p>
          <a:p>
            <a:pPr lvl="2"/>
            <a:r>
              <a:rPr lang="en-US" dirty="0">
                <a:latin typeface="Courier" pitchFamily="2" charset="0"/>
              </a:rPr>
              <a:t>PCB → READY</a:t>
            </a:r>
          </a:p>
          <a:p>
            <a:pPr lvl="1"/>
            <a:r>
              <a:rPr lang="en-US" dirty="0">
                <a:latin typeface="Courier" pitchFamily="2" charset="0"/>
              </a:rPr>
              <a:t>RESTORE REGs</a:t>
            </a:r>
          </a:p>
          <a:p>
            <a:pPr lvl="1"/>
            <a:r>
              <a:rPr lang="en-US" dirty="0">
                <a:latin typeface="Courier" pitchFamily="2" charset="0"/>
              </a:rPr>
              <a:t>INT_RETURN</a:t>
            </a:r>
          </a:p>
          <a:p>
            <a:r>
              <a:rPr lang="en-US" sz="1600" dirty="0">
                <a:latin typeface="+mn-lt"/>
              </a:rPr>
              <a:t>Application Program</a:t>
            </a:r>
          </a:p>
          <a:p>
            <a:pPr lvl="1"/>
            <a:r>
              <a:rPr lang="en-US" dirty="0">
                <a:latin typeface="+mn-lt"/>
              </a:rPr>
              <a:t>Receive data as return from call to a library function.</a:t>
            </a:r>
          </a:p>
          <a:p>
            <a:pPr lvl="1"/>
            <a:r>
              <a:rPr lang="en-US" dirty="0">
                <a:latin typeface="+mn-lt"/>
              </a:rPr>
              <a:t>Process (e.g. display) data.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DAB86-17A1-5B4A-AFB7-029574F74F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2270FBF-D44F-144D-A32A-1CFE97CF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48" y="1725397"/>
            <a:ext cx="3239547" cy="23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B9B1A-00F8-0442-90CD-B0822E91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13" y="214821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0D3463-5B09-C94C-BDB9-330BE2A3B270}"/>
              </a:ext>
            </a:extLst>
          </p:cNvPr>
          <p:cNvSpPr txBox="1"/>
          <p:nvPr/>
        </p:nvSpPr>
        <p:spPr>
          <a:xfrm>
            <a:off x="3963785" y="3640573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75" y="643347"/>
            <a:ext cx="4944300" cy="645300"/>
          </a:xfrm>
        </p:spPr>
        <p:txBody>
          <a:bodyPr/>
          <a:lstStyle/>
          <a:p>
            <a:r>
              <a:rPr lang="en-US" dirty="0"/>
              <a:t>Block Devices:</a:t>
            </a:r>
            <a:br>
              <a:rPr lang="en-US" dirty="0"/>
            </a:br>
            <a:r>
              <a:rPr lang="en-US" dirty="0"/>
              <a:t>	Files &amp; Directories vs Disks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C151-B8EC-BC48-B55B-33A232DAE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987" y="1466416"/>
            <a:ext cx="3942873" cy="31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8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95" y="482189"/>
            <a:ext cx="4944300" cy="645300"/>
          </a:xfrm>
        </p:spPr>
        <p:txBody>
          <a:bodyPr/>
          <a:lstStyle/>
          <a:p>
            <a:r>
              <a:rPr lang="en-US" dirty="0"/>
              <a:t>A Block Device: </a:t>
            </a:r>
            <a:br>
              <a:rPr lang="en-US" dirty="0"/>
            </a:br>
            <a:r>
              <a:rPr lang="en-US" dirty="0"/>
              <a:t>	Hard Disk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EC99-AEC2-CD4A-A891-E562AAF9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Data Structures: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7A8BB-7B16-154D-AE90-A4664C90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127625" cy="2745212"/>
          </a:xfrm>
        </p:spPr>
        <p:txBody>
          <a:bodyPr/>
          <a:lstStyle/>
          <a:p>
            <a:r>
              <a:rPr lang="en-US" sz="2000" dirty="0"/>
              <a:t>The OS must maintain data structures that:</a:t>
            </a:r>
          </a:p>
          <a:p>
            <a:endParaRPr lang="en-US" sz="2000" dirty="0"/>
          </a:p>
          <a:p>
            <a:pPr lvl="1"/>
            <a:r>
              <a:rPr lang="en-US" sz="1800" dirty="0"/>
              <a:t>map from the names of files and directories to the disk sectors (</a:t>
            </a:r>
            <a:r>
              <a:rPr lang="en-US" sz="1800" dirty="0" err="1"/>
              <a:t>c:h:s</a:t>
            </a:r>
            <a:r>
              <a:rPr lang="en-US" sz="1800" dirty="0"/>
              <a:t> or LBA) that contain the data.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track the free space on the disk</a:t>
            </a:r>
          </a:p>
          <a:p>
            <a:pPr lvl="1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ECC7F-66DE-E146-A9FE-2DFD2ED4F17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977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3366</TotalTime>
  <Words>4643</Words>
  <Application>Microsoft Macintosh PowerPoint</Application>
  <PresentationFormat>On-screen Show (16:9)</PresentationFormat>
  <Paragraphs>546</Paragraphs>
  <Slides>18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25 - I/O and File Systems</vt:lpstr>
      <vt:lpstr>The Stored Program Architecture</vt:lpstr>
      <vt:lpstr>OS Abstractions for Input/Output</vt:lpstr>
      <vt:lpstr>The Device Stack</vt:lpstr>
      <vt:lpstr>Device Drivers:</vt:lpstr>
      <vt:lpstr>A Character Device: Keyboard Input</vt:lpstr>
      <vt:lpstr>Block Devices:  Files &amp; Directories vs Disks</vt:lpstr>
      <vt:lpstr>A Block Device:   Hard Disk Drive</vt:lpstr>
      <vt:lpstr>OS Data Structures: File System</vt:lpstr>
      <vt:lpstr>A Flat File System</vt:lpstr>
      <vt:lpstr>A Hierarchal File System</vt:lpstr>
      <vt:lpstr>Block Device:  Disk Write</vt:lpstr>
      <vt:lpstr>Acknowledgments</vt:lpstr>
      <vt:lpstr>Device Drivers</vt:lpstr>
      <vt:lpstr>File Read: The HLL User Program View</vt:lpstr>
      <vt:lpstr>File Read: The OS View</vt:lpstr>
      <vt:lpstr>Accessing Disk Data</vt:lpstr>
      <vt:lpstr>File Read: The OS View Cont…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25 - I/O and File Systems</dc:title>
  <dc:creator>Braught, Grant</dc:creator>
  <cp:lastModifiedBy>Braught, Grant</cp:lastModifiedBy>
  <cp:revision>120</cp:revision>
  <dcterms:created xsi:type="dcterms:W3CDTF">2020-11-05T14:16:48Z</dcterms:created>
  <dcterms:modified xsi:type="dcterms:W3CDTF">2022-04-08T12:06:31Z</dcterms:modified>
</cp:coreProperties>
</file>